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sldIdLst>
    <p:sldId id="256" r:id="rId5"/>
    <p:sldId id="267" r:id="rId6"/>
    <p:sldId id="268" r:id="rId7"/>
    <p:sldId id="257" r:id="rId8"/>
    <p:sldId id="258" r:id="rId9"/>
    <p:sldId id="259" r:id="rId10"/>
    <p:sldId id="260" r:id="rId11"/>
    <p:sldId id="261" r:id="rId12"/>
    <p:sldId id="269" r:id="rId13"/>
    <p:sldId id="272" r:id="rId14"/>
    <p:sldId id="273" r:id="rId15"/>
    <p:sldId id="274" r:id="rId16"/>
    <p:sldId id="275" r:id="rId17"/>
    <p:sldId id="270" r:id="rId18"/>
    <p:sldId id="278" r:id="rId19"/>
    <p:sldId id="277" r:id="rId20"/>
    <p:sldId id="279" r:id="rId21"/>
    <p:sldId id="280" r:id="rId22"/>
    <p:sldId id="281" r:id="rId23"/>
    <p:sldId id="282" r:id="rId24"/>
    <p:sldId id="283" r:id="rId25"/>
    <p:sldId id="284" r:id="rId26"/>
    <p:sldId id="271" r:id="rId27"/>
    <p:sldId id="286" r:id="rId28"/>
    <p:sldId id="285" r:id="rId29"/>
    <p:sldId id="265" r:id="rId30"/>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D433D4-9AD5-63A1-4C42-96F318209D96}" v="5" dt="2025-10-17T06:21:01.8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gusto Xaverius" userId="S::agusto@isi.id::a7d88ac1-cf3a-4ec1-9b45-d56a377cb515" providerId="AD" clId="Web-{C0D433D4-9AD5-63A1-4C42-96F318209D96}"/>
    <pc:docChg chg="modSld">
      <pc:chgData name="Agusto Xaverius" userId="S::agusto@isi.id::a7d88ac1-cf3a-4ec1-9b45-d56a377cb515" providerId="AD" clId="Web-{C0D433D4-9AD5-63A1-4C42-96F318209D96}" dt="2025-10-17T06:21:01.815" v="4" actId="14100"/>
      <pc:docMkLst>
        <pc:docMk/>
      </pc:docMkLst>
      <pc:sldChg chg="modSp">
        <pc:chgData name="Agusto Xaverius" userId="S::agusto@isi.id::a7d88ac1-cf3a-4ec1-9b45-d56a377cb515" providerId="AD" clId="Web-{C0D433D4-9AD5-63A1-4C42-96F318209D96}" dt="2025-10-17T06:21:01.815" v="4" actId="14100"/>
        <pc:sldMkLst>
          <pc:docMk/>
          <pc:sldMk cId="0" sldId="256"/>
        </pc:sldMkLst>
        <pc:spChg chg="mod">
          <ac:chgData name="Agusto Xaverius" userId="S::agusto@isi.id::a7d88ac1-cf3a-4ec1-9b45-d56a377cb515" providerId="AD" clId="Web-{C0D433D4-9AD5-63A1-4C42-96F318209D96}" dt="2025-10-17T06:21:01.815" v="4" actId="14100"/>
          <ac:spMkLst>
            <pc:docMk/>
            <pc:sldMk cId="0" sldId="256"/>
            <ac:spMk id="14" creationId="{00000000-0000-0000-0000-000000000000}"/>
          </ac:spMkLst>
        </pc:spChg>
        <pc:spChg chg="mod">
          <ac:chgData name="Agusto Xaverius" userId="S::agusto@isi.id::a7d88ac1-cf3a-4ec1-9b45-d56a377cb515" providerId="AD" clId="Web-{C0D433D4-9AD5-63A1-4C42-96F318209D96}" dt="2025-10-17T06:20:57.002" v="3" actId="14100"/>
          <ac:spMkLst>
            <pc:docMk/>
            <pc:sldMk cId="0" sldId="256"/>
            <ac:spMk id="1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0920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D"/>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D"/>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3069329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D"/>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2534506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D"/>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2078509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D"/>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2232760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D"/>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364899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76CF3-21D4-4618-D03A-99E45FD515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D4CE94-620B-E984-CAFC-920829724AB7}"/>
              </a:ext>
            </a:extLst>
          </p:cNvPr>
          <p:cNvSpPr>
            <a:spLocks noGrp="1" noRot="1" noChangeAspect="1"/>
          </p:cNvSpPr>
          <p:nvPr>
            <p:ph type="sldImg"/>
          </p:nvPr>
        </p:nvSpPr>
        <p:spPr/>
        <p:txBody>
          <a:bodyPr/>
          <a:lstStyle/>
          <a:p>
            <a:endParaRPr lang="en-ID"/>
          </a:p>
        </p:txBody>
      </p:sp>
      <p:sp>
        <p:nvSpPr>
          <p:cNvPr id="3" name="Notes Placeholder 2">
            <a:extLst>
              <a:ext uri="{FF2B5EF4-FFF2-40B4-BE49-F238E27FC236}">
                <a16:creationId xmlns:a16="http://schemas.microsoft.com/office/drawing/2014/main" id="{83DC9A8B-219E-2BDF-E585-2B28EF9478E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C33EBA-B448-98B9-CB29-0EE8345A0439}"/>
              </a:ext>
            </a:extLst>
          </p:cNvPr>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314136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76499-14CB-E69A-2D6D-D8DB37F3AA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C83DDB-38B6-43B5-431E-A1B9EDB44C37}"/>
              </a:ext>
            </a:extLst>
          </p:cNvPr>
          <p:cNvSpPr>
            <a:spLocks noGrp="1" noRot="1" noChangeAspect="1"/>
          </p:cNvSpPr>
          <p:nvPr>
            <p:ph type="sldImg"/>
          </p:nvPr>
        </p:nvSpPr>
        <p:spPr/>
        <p:txBody>
          <a:bodyPr/>
          <a:lstStyle/>
          <a:p>
            <a:endParaRPr lang="en-ID"/>
          </a:p>
        </p:txBody>
      </p:sp>
      <p:sp>
        <p:nvSpPr>
          <p:cNvPr id="3" name="Notes Placeholder 2">
            <a:extLst>
              <a:ext uri="{FF2B5EF4-FFF2-40B4-BE49-F238E27FC236}">
                <a16:creationId xmlns:a16="http://schemas.microsoft.com/office/drawing/2014/main" id="{77248928-2A69-1B16-E6E6-F07270CD299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369E0C0-2CF3-6649-F6E7-328D93BED50A}"/>
              </a:ext>
            </a:extLst>
          </p:cNvPr>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1063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F0168-48FF-DECF-B8CD-6B5E3B9BDE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E4983C-E10A-DADB-CB41-47F2202D93DD}"/>
              </a:ext>
            </a:extLst>
          </p:cNvPr>
          <p:cNvSpPr>
            <a:spLocks noGrp="1" noRot="1" noChangeAspect="1"/>
          </p:cNvSpPr>
          <p:nvPr>
            <p:ph type="sldImg"/>
          </p:nvPr>
        </p:nvSpPr>
        <p:spPr/>
        <p:txBody>
          <a:bodyPr/>
          <a:lstStyle/>
          <a:p>
            <a:endParaRPr lang="en-ID"/>
          </a:p>
        </p:txBody>
      </p:sp>
      <p:sp>
        <p:nvSpPr>
          <p:cNvPr id="3" name="Notes Placeholder 2">
            <a:extLst>
              <a:ext uri="{FF2B5EF4-FFF2-40B4-BE49-F238E27FC236}">
                <a16:creationId xmlns:a16="http://schemas.microsoft.com/office/drawing/2014/main" id="{CD74F4EC-269A-B24D-BA33-C114324C3C6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15FB39C-1F84-D397-50D5-16BDD3DD44F3}"/>
              </a:ext>
            </a:extLst>
          </p:cNvPr>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4022884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D0E4F-7514-9A30-4204-A48E48D67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723940-070D-1A81-FEDB-9BEF91CBDE8F}"/>
              </a:ext>
            </a:extLst>
          </p:cNvPr>
          <p:cNvSpPr>
            <a:spLocks noGrp="1" noRot="1" noChangeAspect="1"/>
          </p:cNvSpPr>
          <p:nvPr>
            <p:ph type="sldImg"/>
          </p:nvPr>
        </p:nvSpPr>
        <p:spPr/>
        <p:txBody>
          <a:bodyPr/>
          <a:lstStyle/>
          <a:p>
            <a:endParaRPr lang="en-ID"/>
          </a:p>
        </p:txBody>
      </p:sp>
      <p:sp>
        <p:nvSpPr>
          <p:cNvPr id="3" name="Notes Placeholder 2">
            <a:extLst>
              <a:ext uri="{FF2B5EF4-FFF2-40B4-BE49-F238E27FC236}">
                <a16:creationId xmlns:a16="http://schemas.microsoft.com/office/drawing/2014/main" id="{1498479C-25FF-A930-1108-24D16F35A90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E62633E-41C6-5CB1-9024-BC1F3AF73743}"/>
              </a:ext>
            </a:extLst>
          </p:cNvPr>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83763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B75C8-1006-D99B-74BD-01FDBB340A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338706-6D26-6CA1-FE9C-9640FE2CC5DF}"/>
              </a:ext>
            </a:extLst>
          </p:cNvPr>
          <p:cNvSpPr>
            <a:spLocks noGrp="1" noRot="1" noChangeAspect="1"/>
          </p:cNvSpPr>
          <p:nvPr>
            <p:ph type="sldImg"/>
          </p:nvPr>
        </p:nvSpPr>
        <p:spPr/>
        <p:txBody>
          <a:bodyPr/>
          <a:lstStyle/>
          <a:p>
            <a:endParaRPr lang="en-ID"/>
          </a:p>
        </p:txBody>
      </p:sp>
      <p:sp>
        <p:nvSpPr>
          <p:cNvPr id="3" name="Notes Placeholder 2">
            <a:extLst>
              <a:ext uri="{FF2B5EF4-FFF2-40B4-BE49-F238E27FC236}">
                <a16:creationId xmlns:a16="http://schemas.microsoft.com/office/drawing/2014/main" id="{1DFF4DB0-876F-82E7-49F2-05F629744C6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F979709-4E16-3D18-6D34-96B2332FF4CD}"/>
              </a:ext>
            </a:extLst>
          </p:cNvPr>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3794214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D"/>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2496961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BDAF1-F650-DAA5-9CEE-5489B98875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6C43B7-A56D-1F17-3DF9-83ED0E9F712A}"/>
              </a:ext>
            </a:extLst>
          </p:cNvPr>
          <p:cNvSpPr>
            <a:spLocks noGrp="1" noRot="1" noChangeAspect="1"/>
          </p:cNvSpPr>
          <p:nvPr>
            <p:ph type="sldImg"/>
          </p:nvPr>
        </p:nvSpPr>
        <p:spPr/>
        <p:txBody>
          <a:bodyPr/>
          <a:lstStyle/>
          <a:p>
            <a:endParaRPr lang="en-ID"/>
          </a:p>
        </p:txBody>
      </p:sp>
      <p:sp>
        <p:nvSpPr>
          <p:cNvPr id="3" name="Notes Placeholder 2">
            <a:extLst>
              <a:ext uri="{FF2B5EF4-FFF2-40B4-BE49-F238E27FC236}">
                <a16:creationId xmlns:a16="http://schemas.microsoft.com/office/drawing/2014/main" id="{17AAC1BA-8739-84E4-B2D0-23DD684B85C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4A78D83-B7AA-B57E-60BF-B0C269D2E17E}"/>
              </a:ext>
            </a:extLst>
          </p:cNvPr>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38488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B3FC8-3E07-F207-0435-D6D34B5923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9E104E-5FF9-2C8D-7600-E4B658F92C1C}"/>
              </a:ext>
            </a:extLst>
          </p:cNvPr>
          <p:cNvSpPr>
            <a:spLocks noGrp="1" noRot="1" noChangeAspect="1"/>
          </p:cNvSpPr>
          <p:nvPr>
            <p:ph type="sldImg"/>
          </p:nvPr>
        </p:nvSpPr>
        <p:spPr/>
        <p:txBody>
          <a:bodyPr/>
          <a:lstStyle/>
          <a:p>
            <a:endParaRPr lang="en-ID"/>
          </a:p>
        </p:txBody>
      </p:sp>
      <p:sp>
        <p:nvSpPr>
          <p:cNvPr id="3" name="Notes Placeholder 2">
            <a:extLst>
              <a:ext uri="{FF2B5EF4-FFF2-40B4-BE49-F238E27FC236}">
                <a16:creationId xmlns:a16="http://schemas.microsoft.com/office/drawing/2014/main" id="{0F0BC278-7819-FE2F-CB54-D5B458AB088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494B300-BF9A-67B4-1A03-55F062AC6B42}"/>
              </a:ext>
            </a:extLst>
          </p:cNvPr>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3562754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4068F-0E65-3B30-7C52-B61E6E21DD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57528D-0A56-A4D0-F8A3-EDA27DFA516B}"/>
              </a:ext>
            </a:extLst>
          </p:cNvPr>
          <p:cNvSpPr>
            <a:spLocks noGrp="1" noRot="1" noChangeAspect="1"/>
          </p:cNvSpPr>
          <p:nvPr>
            <p:ph type="sldImg"/>
          </p:nvPr>
        </p:nvSpPr>
        <p:spPr/>
        <p:txBody>
          <a:bodyPr/>
          <a:lstStyle/>
          <a:p>
            <a:endParaRPr lang="en-ID"/>
          </a:p>
        </p:txBody>
      </p:sp>
      <p:sp>
        <p:nvSpPr>
          <p:cNvPr id="3" name="Notes Placeholder 2">
            <a:extLst>
              <a:ext uri="{FF2B5EF4-FFF2-40B4-BE49-F238E27FC236}">
                <a16:creationId xmlns:a16="http://schemas.microsoft.com/office/drawing/2014/main" id="{E1B594D9-7191-01FA-ED19-96EF37FA9C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A58CB64-6799-A454-39BF-7C8919A24BD2}"/>
              </a:ext>
            </a:extLst>
          </p:cNvPr>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25263664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D"/>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298665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FD287-DC58-E3FC-03DB-01F006B238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271F74-8B27-ECFC-2DA0-AE8C6326CA64}"/>
              </a:ext>
            </a:extLst>
          </p:cNvPr>
          <p:cNvSpPr>
            <a:spLocks noGrp="1" noRot="1" noChangeAspect="1"/>
          </p:cNvSpPr>
          <p:nvPr>
            <p:ph type="sldImg"/>
          </p:nvPr>
        </p:nvSpPr>
        <p:spPr/>
        <p:txBody>
          <a:bodyPr/>
          <a:lstStyle/>
          <a:p>
            <a:endParaRPr lang="en-ID"/>
          </a:p>
        </p:txBody>
      </p:sp>
      <p:sp>
        <p:nvSpPr>
          <p:cNvPr id="3" name="Notes Placeholder 2">
            <a:extLst>
              <a:ext uri="{FF2B5EF4-FFF2-40B4-BE49-F238E27FC236}">
                <a16:creationId xmlns:a16="http://schemas.microsoft.com/office/drawing/2014/main" id="{CA70712B-3D5F-64B9-1FD2-357B39B104A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5885C9B-B3F2-1383-EB9E-51782F7E688F}"/>
              </a:ext>
            </a:extLst>
          </p:cNvPr>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26854391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CE07C-FB98-0206-E6C7-878F5AB6E1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9D6A7C-CE15-EE8F-C551-DB63A2A6146C}"/>
              </a:ext>
            </a:extLst>
          </p:cNvPr>
          <p:cNvSpPr>
            <a:spLocks noGrp="1" noRot="1" noChangeAspect="1"/>
          </p:cNvSpPr>
          <p:nvPr>
            <p:ph type="sldImg"/>
          </p:nvPr>
        </p:nvSpPr>
        <p:spPr/>
        <p:txBody>
          <a:bodyPr/>
          <a:lstStyle/>
          <a:p>
            <a:endParaRPr lang="en-ID"/>
          </a:p>
        </p:txBody>
      </p:sp>
      <p:sp>
        <p:nvSpPr>
          <p:cNvPr id="3" name="Notes Placeholder 2">
            <a:extLst>
              <a:ext uri="{FF2B5EF4-FFF2-40B4-BE49-F238E27FC236}">
                <a16:creationId xmlns:a16="http://schemas.microsoft.com/office/drawing/2014/main" id="{4E5EFCA0-07C2-760D-C571-7089D4D52A3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D77D1A6-E748-F45E-CD74-646B90A17B57}"/>
              </a:ext>
            </a:extLst>
          </p:cNvPr>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22444432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D"/>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D"/>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3937499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D"/>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D"/>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D"/>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D"/>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D"/>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D"/>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404745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14.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14.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14.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10" Type="http://schemas.openxmlformats.org/officeDocument/2006/relationships/image" Target="../media/image89.png"/><Relationship Id="rId4" Type="http://schemas.openxmlformats.org/officeDocument/2006/relationships/image" Target="../media/image15.png"/><Relationship Id="rId9" Type="http://schemas.openxmlformats.org/officeDocument/2006/relationships/image" Target="../media/image88.png"/></Relationships>
</file>

<file path=ppt/slides/_rels/slide13.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14.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8.png"/><Relationship Id="rId11" Type="http://schemas.openxmlformats.org/officeDocument/2006/relationships/image" Target="../media/image93.png"/><Relationship Id="rId5" Type="http://schemas.openxmlformats.org/officeDocument/2006/relationships/image" Target="../media/image57.png"/><Relationship Id="rId10" Type="http://schemas.openxmlformats.org/officeDocument/2006/relationships/image" Target="../media/image92.png"/><Relationship Id="rId4" Type="http://schemas.openxmlformats.org/officeDocument/2006/relationships/image" Target="../media/image15.png"/><Relationship Id="rId9" Type="http://schemas.openxmlformats.org/officeDocument/2006/relationships/image" Target="../media/image91.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14.pn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15.png"/><Relationship Id="rId7" Type="http://schemas.openxmlformats.org/officeDocument/2006/relationships/image" Target="../media/image9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58.png"/><Relationship Id="rId10" Type="http://schemas.openxmlformats.org/officeDocument/2006/relationships/image" Target="../media/image98.png"/><Relationship Id="rId4" Type="http://schemas.openxmlformats.org/officeDocument/2006/relationships/image" Target="../media/image57.png"/><Relationship Id="rId9" Type="http://schemas.openxmlformats.org/officeDocument/2006/relationships/image" Target="../media/image97.png"/></Relationships>
</file>

<file path=ppt/slides/_rels/slide17.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14.png"/><Relationship Id="rId7"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0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14.png"/><Relationship Id="rId7"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5.png"/><Relationship Id="rId7" Type="http://schemas.openxmlformats.org/officeDocument/2006/relationships/image" Target="../media/image10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5.png"/><Relationship Id="rId7" Type="http://schemas.openxmlformats.org/officeDocument/2006/relationships/image" Target="../media/image107.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58.png"/><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09.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0.png"/><Relationship Id="rId7"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15.png"/><Relationship Id="rId4" Type="http://schemas.openxmlformats.org/officeDocument/2006/relationships/image" Target="../media/image111.png"/></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2.png"/><Relationship Id="rId7"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15.png"/><Relationship Id="rId4" Type="http://schemas.openxmlformats.org/officeDocument/2006/relationships/image" Target="../media/image113.png"/></Relationships>
</file>

<file path=ppt/slides/_rels/slide26.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4.png"/><Relationship Id="rId7" Type="http://schemas.openxmlformats.org/officeDocument/2006/relationships/image" Target="../media/image116.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15.png"/><Relationship Id="rId11" Type="http://schemas.openxmlformats.org/officeDocument/2006/relationships/image" Target="../media/image120.png"/><Relationship Id="rId5" Type="http://schemas.openxmlformats.org/officeDocument/2006/relationships/image" Target="../media/image114.png"/><Relationship Id="rId10" Type="http://schemas.openxmlformats.org/officeDocument/2006/relationships/image" Target="../media/image119.png"/><Relationship Id="rId4" Type="http://schemas.openxmlformats.org/officeDocument/2006/relationships/image" Target="../media/image15.png"/><Relationship Id="rId9" Type="http://schemas.openxmlformats.org/officeDocument/2006/relationships/image" Target="../media/image118.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notesSlide" Target="../notesSlides/notesSlide4.xml"/><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png"/><Relationship Id="rId15" Type="http://schemas.openxmlformats.org/officeDocument/2006/relationships/image" Target="../media/image26.png"/><Relationship Id="rId10"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2.png"/><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image" Target="../media/image27.png"/><Relationship Id="rId21" Type="http://schemas.openxmlformats.org/officeDocument/2006/relationships/image" Target="../media/image13.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notesSlide" Target="../notesSlides/notesSlide5.xml"/><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image" Target="../media/image15.png"/><Relationship Id="rId9" Type="http://schemas.openxmlformats.org/officeDocument/2006/relationships/image" Target="../media/image32.png"/><Relationship Id="rId14" Type="http://schemas.openxmlformats.org/officeDocument/2006/relationships/image" Target="../media/image37.png"/></Relationships>
</file>

<file path=ppt/slides/_rels/slide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14.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13.png"/><Relationship Id="rId2" Type="http://schemas.openxmlformats.org/officeDocument/2006/relationships/notesSlide" Target="../notesSlides/notesSlide6.xml"/><Relationship Id="rId16" Type="http://schemas.openxmlformats.org/officeDocument/2006/relationships/image" Target="../media/image55.png"/><Relationship Id="rId1" Type="http://schemas.openxmlformats.org/officeDocument/2006/relationships/slideLayout" Target="../slideLayouts/slideLayout1.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png"/><Relationship Id="rId4" Type="http://schemas.openxmlformats.org/officeDocument/2006/relationships/image" Target="../media/image15.png"/><Relationship Id="rId9" Type="http://schemas.openxmlformats.org/officeDocument/2006/relationships/image" Target="../media/image48.png"/><Relationship Id="rId14" Type="http://schemas.openxmlformats.org/officeDocument/2006/relationships/image" Target="../media/image53.png"/></Relationships>
</file>

<file path=ppt/slides/_rels/slide7.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18" Type="http://schemas.openxmlformats.org/officeDocument/2006/relationships/image" Target="../media/image68.png"/><Relationship Id="rId3" Type="http://schemas.openxmlformats.org/officeDocument/2006/relationships/image" Target="../media/image14.png"/><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13.png"/><Relationship Id="rId2" Type="http://schemas.openxmlformats.org/officeDocument/2006/relationships/notesSlide" Target="../notesSlides/notesSlide7.xml"/><Relationship Id="rId16" Type="http://schemas.openxmlformats.org/officeDocument/2006/relationships/image" Target="../media/image67.png"/><Relationship Id="rId1" Type="http://schemas.openxmlformats.org/officeDocument/2006/relationships/slideLayout" Target="../slideLayouts/slideLayout1.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6.png"/><Relationship Id="rId10" Type="http://schemas.openxmlformats.org/officeDocument/2006/relationships/image" Target="../media/image61.png"/><Relationship Id="rId4" Type="http://schemas.openxmlformats.org/officeDocument/2006/relationships/image" Target="../media/image15.png"/><Relationship Id="rId9" Type="http://schemas.openxmlformats.org/officeDocument/2006/relationships/image" Target="../media/image60.png"/><Relationship Id="rId14" Type="http://schemas.openxmlformats.org/officeDocument/2006/relationships/image" Target="../media/image65.png"/></Relationships>
</file>

<file path=ppt/slides/_rels/slide8.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6.png"/><Relationship Id="rId18" Type="http://schemas.openxmlformats.org/officeDocument/2006/relationships/image" Target="../media/image81.png"/><Relationship Id="rId3" Type="http://schemas.openxmlformats.org/officeDocument/2006/relationships/image" Target="../media/image1.png"/><Relationship Id="rId21" Type="http://schemas.openxmlformats.org/officeDocument/2006/relationships/image" Target="../media/image84.png"/><Relationship Id="rId7" Type="http://schemas.openxmlformats.org/officeDocument/2006/relationships/image" Target="../media/image71.png"/><Relationship Id="rId12" Type="http://schemas.openxmlformats.org/officeDocument/2006/relationships/image" Target="../media/image75.png"/><Relationship Id="rId17" Type="http://schemas.openxmlformats.org/officeDocument/2006/relationships/image" Target="../media/image80.png"/><Relationship Id="rId2" Type="http://schemas.openxmlformats.org/officeDocument/2006/relationships/notesSlide" Target="../notesSlides/notesSlide8.xml"/><Relationship Id="rId16" Type="http://schemas.openxmlformats.org/officeDocument/2006/relationships/image" Target="../media/image79.png"/><Relationship Id="rId20" Type="http://schemas.openxmlformats.org/officeDocument/2006/relationships/image" Target="../media/image83.png"/><Relationship Id="rId1" Type="http://schemas.openxmlformats.org/officeDocument/2006/relationships/slideLayout" Target="../slideLayouts/slideLayout1.xml"/><Relationship Id="rId6" Type="http://schemas.openxmlformats.org/officeDocument/2006/relationships/image" Target="../media/image70.png"/><Relationship Id="rId11" Type="http://schemas.openxmlformats.org/officeDocument/2006/relationships/image" Target="../media/image74.png"/><Relationship Id="rId5" Type="http://schemas.openxmlformats.org/officeDocument/2006/relationships/image" Target="../media/image69.png"/><Relationship Id="rId15" Type="http://schemas.openxmlformats.org/officeDocument/2006/relationships/image" Target="../media/image78.png"/><Relationship Id="rId10" Type="http://schemas.openxmlformats.org/officeDocument/2006/relationships/image" Target="../media/image48.png"/><Relationship Id="rId19" Type="http://schemas.openxmlformats.org/officeDocument/2006/relationships/image" Target="../media/image82.png"/><Relationship Id="rId4" Type="http://schemas.openxmlformats.org/officeDocument/2006/relationships/image" Target="../media/image15.png"/><Relationship Id="rId9" Type="http://schemas.openxmlformats.org/officeDocument/2006/relationships/image" Target="../media/image73.png"/><Relationship Id="rId14" Type="http://schemas.openxmlformats.org/officeDocument/2006/relationships/image" Target="../media/image77.png"/><Relationship Id="rId22"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2192000" cy="6858000"/>
          </a:xfrm>
          <a:prstGeom prst="rect">
            <a:avLst/>
          </a:prstGeom>
        </p:spPr>
      </p:pic>
      <p:pic>
        <p:nvPicPr>
          <p:cNvPr id="3" name="Image 1" descr="preencoded.png"/>
          <p:cNvPicPr>
            <a:picLocks noChangeAspect="1"/>
          </p:cNvPicPr>
          <p:nvPr/>
        </p:nvPicPr>
        <p:blipFill>
          <a:blip r:embed="rId4"/>
          <a:stretch>
            <a:fillRect/>
          </a:stretch>
        </p:blipFill>
        <p:spPr>
          <a:xfrm>
            <a:off x="0" y="0"/>
            <a:ext cx="2895600" cy="2895600"/>
          </a:xfrm>
          <a:prstGeom prst="rect">
            <a:avLst/>
          </a:prstGeom>
        </p:spPr>
      </p:pic>
      <p:pic>
        <p:nvPicPr>
          <p:cNvPr id="4" name="Image 2" descr="preencoded.png"/>
          <p:cNvPicPr>
            <a:picLocks noChangeAspect="1"/>
          </p:cNvPicPr>
          <p:nvPr/>
        </p:nvPicPr>
        <p:blipFill>
          <a:blip r:embed="rId5"/>
          <a:stretch>
            <a:fillRect/>
          </a:stretch>
        </p:blipFill>
        <p:spPr>
          <a:xfrm>
            <a:off x="8763000" y="3429000"/>
            <a:ext cx="3048000" cy="3048000"/>
          </a:xfrm>
          <a:prstGeom prst="rect">
            <a:avLst/>
          </a:prstGeom>
        </p:spPr>
      </p:pic>
      <p:pic>
        <p:nvPicPr>
          <p:cNvPr id="5" name="Image 3" descr="preencoded.png"/>
          <p:cNvPicPr>
            <a:picLocks noChangeAspect="1"/>
          </p:cNvPicPr>
          <p:nvPr/>
        </p:nvPicPr>
        <p:blipFill>
          <a:blip r:embed="rId6"/>
          <a:stretch>
            <a:fillRect/>
          </a:stretch>
        </p:blipFill>
        <p:spPr>
          <a:xfrm>
            <a:off x="3048000" y="4419600"/>
            <a:ext cx="2438400" cy="2438400"/>
          </a:xfrm>
          <a:prstGeom prst="rect">
            <a:avLst/>
          </a:prstGeom>
        </p:spPr>
      </p:pic>
      <p:pic>
        <p:nvPicPr>
          <p:cNvPr id="6" name="Image 4" descr="preencoded.png"/>
          <p:cNvPicPr>
            <a:picLocks noChangeAspect="1"/>
          </p:cNvPicPr>
          <p:nvPr/>
        </p:nvPicPr>
        <p:blipFill>
          <a:blip r:embed="rId7"/>
          <a:stretch>
            <a:fillRect/>
          </a:stretch>
        </p:blipFill>
        <p:spPr>
          <a:xfrm>
            <a:off x="0" y="0"/>
            <a:ext cx="12192000" cy="76200"/>
          </a:xfrm>
          <a:prstGeom prst="rect">
            <a:avLst/>
          </a:prstGeom>
        </p:spPr>
      </p:pic>
      <p:pic>
        <p:nvPicPr>
          <p:cNvPr id="7" name="Image 5" descr="preencoded.png"/>
          <p:cNvPicPr>
            <a:picLocks noChangeAspect="1"/>
          </p:cNvPicPr>
          <p:nvPr/>
        </p:nvPicPr>
        <p:blipFill>
          <a:blip r:embed="rId8"/>
          <a:stretch>
            <a:fillRect/>
          </a:stretch>
        </p:blipFill>
        <p:spPr>
          <a:xfrm>
            <a:off x="0" y="6781800"/>
            <a:ext cx="12192000" cy="76200"/>
          </a:xfrm>
          <a:prstGeom prst="rect">
            <a:avLst/>
          </a:prstGeom>
        </p:spPr>
      </p:pic>
      <p:pic>
        <p:nvPicPr>
          <p:cNvPr id="8" name="Image 6" descr="preencoded.png"/>
          <p:cNvPicPr>
            <a:picLocks noChangeAspect="1"/>
          </p:cNvPicPr>
          <p:nvPr/>
        </p:nvPicPr>
        <p:blipFill>
          <a:blip r:embed="rId9"/>
          <a:stretch>
            <a:fillRect/>
          </a:stretch>
        </p:blipFill>
        <p:spPr>
          <a:xfrm>
            <a:off x="5638800" y="3810000"/>
            <a:ext cx="914400" cy="38100"/>
          </a:xfrm>
          <a:prstGeom prst="rect">
            <a:avLst/>
          </a:prstGeom>
        </p:spPr>
      </p:pic>
      <p:pic>
        <p:nvPicPr>
          <p:cNvPr id="9" name="Image 7" descr="preencoded.png"/>
          <p:cNvPicPr>
            <a:picLocks noChangeAspect="1"/>
          </p:cNvPicPr>
          <p:nvPr/>
        </p:nvPicPr>
        <p:blipFill>
          <a:blip r:embed="rId10"/>
          <a:stretch>
            <a:fillRect/>
          </a:stretch>
        </p:blipFill>
        <p:spPr>
          <a:xfrm>
            <a:off x="3962400" y="4152900"/>
            <a:ext cx="609600" cy="609600"/>
          </a:xfrm>
          <a:prstGeom prst="rect">
            <a:avLst/>
          </a:prstGeom>
        </p:spPr>
      </p:pic>
      <p:pic>
        <p:nvPicPr>
          <p:cNvPr id="10" name="Image 8" descr="preencoded.png"/>
          <p:cNvPicPr>
            <a:picLocks noChangeAspect="1"/>
          </p:cNvPicPr>
          <p:nvPr/>
        </p:nvPicPr>
        <p:blipFill>
          <a:blip r:embed="rId11"/>
          <a:stretch>
            <a:fillRect/>
          </a:stretch>
        </p:blipFill>
        <p:spPr>
          <a:xfrm>
            <a:off x="4724400" y="4438650"/>
            <a:ext cx="914400" cy="38100"/>
          </a:xfrm>
          <a:prstGeom prst="rect">
            <a:avLst/>
          </a:prstGeom>
        </p:spPr>
      </p:pic>
      <p:pic>
        <p:nvPicPr>
          <p:cNvPr id="11" name="Image 9" descr="preencoded.png"/>
          <p:cNvPicPr>
            <a:picLocks noChangeAspect="1"/>
          </p:cNvPicPr>
          <p:nvPr/>
        </p:nvPicPr>
        <p:blipFill>
          <a:blip r:embed="rId12"/>
          <a:stretch>
            <a:fillRect/>
          </a:stretch>
        </p:blipFill>
        <p:spPr>
          <a:xfrm>
            <a:off x="5791200" y="4152900"/>
            <a:ext cx="609600" cy="609600"/>
          </a:xfrm>
          <a:prstGeom prst="rect">
            <a:avLst/>
          </a:prstGeom>
        </p:spPr>
      </p:pic>
      <p:pic>
        <p:nvPicPr>
          <p:cNvPr id="12" name="Image 10" descr="preencoded.png"/>
          <p:cNvPicPr>
            <a:picLocks noChangeAspect="1"/>
          </p:cNvPicPr>
          <p:nvPr/>
        </p:nvPicPr>
        <p:blipFill>
          <a:blip r:embed="rId13"/>
          <a:stretch>
            <a:fillRect/>
          </a:stretch>
        </p:blipFill>
        <p:spPr>
          <a:xfrm>
            <a:off x="6553200" y="4438650"/>
            <a:ext cx="914400" cy="38100"/>
          </a:xfrm>
          <a:prstGeom prst="rect">
            <a:avLst/>
          </a:prstGeom>
        </p:spPr>
      </p:pic>
      <p:pic>
        <p:nvPicPr>
          <p:cNvPr id="13" name="Image 11" descr="preencoded.png"/>
          <p:cNvPicPr>
            <a:picLocks noChangeAspect="1"/>
          </p:cNvPicPr>
          <p:nvPr/>
        </p:nvPicPr>
        <p:blipFill>
          <a:blip r:embed="rId14"/>
          <a:stretch>
            <a:fillRect/>
          </a:stretch>
        </p:blipFill>
        <p:spPr>
          <a:xfrm>
            <a:off x="7620000" y="4152900"/>
            <a:ext cx="609600" cy="609600"/>
          </a:xfrm>
          <a:prstGeom prst="rect">
            <a:avLst/>
          </a:prstGeom>
        </p:spPr>
      </p:pic>
      <p:sp>
        <p:nvSpPr>
          <p:cNvPr id="14" name="Text 0"/>
          <p:cNvSpPr/>
          <p:nvPr/>
        </p:nvSpPr>
        <p:spPr>
          <a:xfrm>
            <a:off x="2434122" y="873060"/>
            <a:ext cx="7519638" cy="2249282"/>
          </a:xfrm>
          <a:prstGeom prst="rect">
            <a:avLst/>
          </a:prstGeom>
          <a:noFill/>
          <a:ln/>
        </p:spPr>
        <p:txBody>
          <a:bodyPr wrap="square" lIns="0" tIns="0" rIns="0" bIns="0" rtlCol="0" anchor="t"/>
          <a:lstStyle/>
          <a:p>
            <a:pPr marL="0" indent="0" algn="ctr">
              <a:lnSpc>
                <a:spcPts val="4500"/>
              </a:lnSpc>
              <a:buNone/>
            </a:pPr>
            <a:r>
              <a:rPr lang="en-US" sz="3600" b="1">
                <a:solidFill>
                  <a:srgbClr val="581C87"/>
                </a:solidFill>
                <a:latin typeface="Montserrat" pitchFamily="34" charset="0"/>
                <a:ea typeface="Montserrat" pitchFamily="34" charset="-122"/>
                <a:cs typeface="Montserrat" pitchFamily="34" charset="-120"/>
              </a:rPr>
              <a:t>Integration Online e-Commerce (Omnichannel), Delivery System with ERP Application</a:t>
            </a:r>
          </a:p>
          <a:p>
            <a:pPr marL="0" indent="0" algn="ctr">
              <a:lnSpc>
                <a:spcPts val="4500"/>
              </a:lnSpc>
              <a:buNone/>
            </a:pPr>
            <a:endParaRPr lang="en-US" sz="3600" b="1">
              <a:solidFill>
                <a:srgbClr val="581C87"/>
              </a:solidFill>
              <a:latin typeface="Montserrat" pitchFamily="34" charset="0"/>
              <a:ea typeface="Montserrat" pitchFamily="34" charset="-122"/>
              <a:cs typeface="Montserrat" pitchFamily="34" charset="-120"/>
            </a:endParaRPr>
          </a:p>
        </p:txBody>
      </p:sp>
      <p:sp>
        <p:nvSpPr>
          <p:cNvPr id="15" name="Text 1"/>
          <p:cNvSpPr/>
          <p:nvPr/>
        </p:nvSpPr>
        <p:spPr>
          <a:xfrm>
            <a:off x="1453376" y="3119120"/>
            <a:ext cx="9285248" cy="609600"/>
          </a:xfrm>
          <a:prstGeom prst="rect">
            <a:avLst/>
          </a:prstGeom>
          <a:noFill/>
          <a:ln/>
        </p:spPr>
        <p:txBody>
          <a:bodyPr wrap="square" lIns="0" tIns="0" rIns="0" bIns="0" rtlCol="0" anchor="t"/>
          <a:lstStyle/>
          <a:p>
            <a:pPr marL="0" indent="0" algn="ctr">
              <a:lnSpc>
                <a:spcPts val="2400"/>
              </a:lnSpc>
              <a:buNone/>
            </a:pPr>
            <a:r>
              <a:rPr lang="en-US" sz="1800">
                <a:solidFill>
                  <a:srgbClr val="374151"/>
                </a:solidFill>
                <a:latin typeface="Montserrat" pitchFamily="34" charset="0"/>
                <a:ea typeface="Montserrat" pitchFamily="34" charset="-122"/>
                <a:cs typeface="Montserrat" pitchFamily="34" charset="-120"/>
              </a:rPr>
              <a:t>Unifying Digital Commerce for Enhanced Business Performance</a:t>
            </a:r>
            <a:endParaRPr lang="en-US" sz="1800"/>
          </a:p>
        </p:txBody>
      </p:sp>
      <p:sp>
        <p:nvSpPr>
          <p:cNvPr id="16" name="Text 2"/>
          <p:cNvSpPr/>
          <p:nvPr/>
        </p:nvSpPr>
        <p:spPr>
          <a:xfrm>
            <a:off x="2438400" y="5219700"/>
            <a:ext cx="7315200" cy="266700"/>
          </a:xfrm>
          <a:prstGeom prst="rect">
            <a:avLst/>
          </a:prstGeom>
          <a:noFill/>
          <a:ln/>
        </p:spPr>
        <p:txBody>
          <a:bodyPr wrap="square" lIns="0" tIns="0" rIns="0" bIns="0" rtlCol="0" anchor="t"/>
          <a:lstStyle/>
          <a:p>
            <a:pPr marL="0" indent="0" algn="ctr">
              <a:lnSpc>
                <a:spcPts val="2100"/>
              </a:lnSpc>
              <a:buNone/>
            </a:pPr>
            <a:r>
              <a:rPr lang="en-US" sz="1500">
                <a:solidFill>
                  <a:srgbClr val="4B5563"/>
                </a:solidFill>
                <a:latin typeface="Open Sans" pitchFamily="34" charset="0"/>
                <a:ea typeface="Open Sans" pitchFamily="34" charset="-122"/>
                <a:cs typeface="Open Sans" pitchFamily="34" charset="-120"/>
              </a:rPr>
              <a:t>2025-10-16</a:t>
            </a:r>
            <a:endParaRPr lang="en-US" sz="1500"/>
          </a:p>
        </p:txBody>
      </p:sp>
      <p:pic>
        <p:nvPicPr>
          <p:cNvPr id="19" name="Picture 18">
            <a:extLst>
              <a:ext uri="{FF2B5EF4-FFF2-40B4-BE49-F238E27FC236}">
                <a16:creationId xmlns:a16="http://schemas.microsoft.com/office/drawing/2014/main" id="{5F15CAAB-0247-4503-ADA2-1DC14D4D3B49}"/>
              </a:ext>
            </a:extLst>
          </p:cNvPr>
          <p:cNvPicPr>
            <a:picLocks noChangeAspect="1"/>
          </p:cNvPicPr>
          <p:nvPr/>
        </p:nvPicPr>
        <p:blipFill>
          <a:blip r:embed="rId15"/>
          <a:stretch>
            <a:fillRect/>
          </a:stretch>
        </p:blipFill>
        <p:spPr>
          <a:xfrm>
            <a:off x="5210214" y="6102481"/>
            <a:ext cx="1800186" cy="3680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2192000" cy="6858000"/>
          </a:xfrm>
          <a:prstGeom prst="rect">
            <a:avLst/>
          </a:prstGeom>
        </p:spPr>
      </p:pic>
      <p:pic>
        <p:nvPicPr>
          <p:cNvPr id="3" name="Image 1" descr="preencoded.png"/>
          <p:cNvPicPr>
            <a:picLocks noChangeAspect="1"/>
          </p:cNvPicPr>
          <p:nvPr/>
        </p:nvPicPr>
        <p:blipFill>
          <a:blip r:embed="rId4"/>
          <a:stretch>
            <a:fillRect/>
          </a:stretch>
        </p:blipFill>
        <p:spPr>
          <a:xfrm>
            <a:off x="0" y="0"/>
            <a:ext cx="12192000" cy="838200"/>
          </a:xfrm>
          <a:prstGeom prst="rect">
            <a:avLst/>
          </a:prstGeom>
        </p:spPr>
      </p:pic>
      <p:pic>
        <p:nvPicPr>
          <p:cNvPr id="5" name="Image 3" descr="preencoded.png"/>
          <p:cNvPicPr>
            <a:picLocks noChangeAspect="1"/>
          </p:cNvPicPr>
          <p:nvPr/>
        </p:nvPicPr>
        <p:blipFill>
          <a:blip r:embed="rId5"/>
          <a:stretch>
            <a:fillRect/>
          </a:stretch>
        </p:blipFill>
        <p:spPr>
          <a:xfrm>
            <a:off x="5915025" y="2333625"/>
            <a:ext cx="361950" cy="342900"/>
          </a:xfrm>
          <a:prstGeom prst="rect">
            <a:avLst/>
          </a:prstGeom>
        </p:spPr>
      </p:pic>
      <p:pic>
        <p:nvPicPr>
          <p:cNvPr id="6" name="Image 4" descr="preencoded.png"/>
          <p:cNvPicPr>
            <a:picLocks noChangeAspect="1"/>
          </p:cNvPicPr>
          <p:nvPr/>
        </p:nvPicPr>
        <p:blipFill>
          <a:blip r:embed="rId6"/>
          <a:stretch>
            <a:fillRect/>
          </a:stretch>
        </p:blipFill>
        <p:spPr>
          <a:xfrm>
            <a:off x="1828800" y="1495425"/>
            <a:ext cx="2743200" cy="1181100"/>
          </a:xfrm>
          <a:prstGeom prst="rect">
            <a:avLst/>
          </a:prstGeom>
        </p:spPr>
      </p:pic>
      <p:pic>
        <p:nvPicPr>
          <p:cNvPr id="10" name="Image 8" descr="preencoded.png"/>
          <p:cNvPicPr>
            <a:picLocks noChangeAspect="1"/>
          </p:cNvPicPr>
          <p:nvPr/>
        </p:nvPicPr>
        <p:blipFill>
          <a:blip r:embed="rId6"/>
          <a:stretch>
            <a:fillRect/>
          </a:stretch>
        </p:blipFill>
        <p:spPr>
          <a:xfrm>
            <a:off x="7620000" y="1495425"/>
            <a:ext cx="2743200" cy="1181100"/>
          </a:xfrm>
          <a:prstGeom prst="rect">
            <a:avLst/>
          </a:prstGeom>
        </p:spPr>
      </p:pic>
      <p:pic>
        <p:nvPicPr>
          <p:cNvPr id="12" name="Image 10" descr="preencoded.png"/>
          <p:cNvPicPr>
            <a:picLocks noChangeAspect="1"/>
          </p:cNvPicPr>
          <p:nvPr/>
        </p:nvPicPr>
        <p:blipFill>
          <a:blip r:embed="rId6"/>
          <a:stretch>
            <a:fillRect/>
          </a:stretch>
        </p:blipFill>
        <p:spPr>
          <a:xfrm>
            <a:off x="1828800" y="2828925"/>
            <a:ext cx="2743200" cy="1181100"/>
          </a:xfrm>
          <a:prstGeom prst="rect">
            <a:avLst/>
          </a:prstGeom>
        </p:spPr>
      </p:pic>
      <p:pic>
        <p:nvPicPr>
          <p:cNvPr id="14" name="Image 12" descr="preencoded.png"/>
          <p:cNvPicPr>
            <a:picLocks noChangeAspect="1"/>
          </p:cNvPicPr>
          <p:nvPr/>
        </p:nvPicPr>
        <p:blipFill>
          <a:blip r:embed="rId6"/>
          <a:stretch>
            <a:fillRect/>
          </a:stretch>
        </p:blipFill>
        <p:spPr>
          <a:xfrm>
            <a:off x="4724400" y="2828925"/>
            <a:ext cx="2743200" cy="1181100"/>
          </a:xfrm>
          <a:prstGeom prst="rect">
            <a:avLst/>
          </a:prstGeom>
        </p:spPr>
      </p:pic>
      <p:sp>
        <p:nvSpPr>
          <p:cNvPr id="22" name="Text 0"/>
          <p:cNvSpPr/>
          <p:nvPr/>
        </p:nvSpPr>
        <p:spPr>
          <a:xfrm>
            <a:off x="381000" y="228600"/>
            <a:ext cx="11430000" cy="381000"/>
          </a:xfrm>
          <a:prstGeom prst="rect">
            <a:avLst/>
          </a:prstGeom>
          <a:noFill/>
          <a:ln/>
        </p:spPr>
        <p:txBody>
          <a:bodyPr wrap="square" lIns="0" tIns="0" rIns="0" bIns="0" rtlCol="0" anchor="t"/>
          <a:lstStyle/>
          <a:p>
            <a:pPr marL="0" indent="0">
              <a:lnSpc>
                <a:spcPts val="3000"/>
              </a:lnSpc>
              <a:buNone/>
            </a:pPr>
            <a:r>
              <a:rPr lang="en-US" sz="2700" b="1">
                <a:solidFill>
                  <a:srgbClr val="FFFFFF"/>
                </a:solidFill>
                <a:latin typeface="ui-sans-serif" pitchFamily="34" charset="0"/>
                <a:ea typeface="ui-sans-serif" pitchFamily="34" charset="-122"/>
                <a:cs typeface="ui-sans-serif" pitchFamily="34" charset="-120"/>
              </a:rPr>
              <a:t>Open.Shopee.com</a:t>
            </a:r>
            <a:endParaRPr lang="en-US" sz="2700"/>
          </a:p>
        </p:txBody>
      </p:sp>
      <p:sp>
        <p:nvSpPr>
          <p:cNvPr id="23" name="Text 1"/>
          <p:cNvSpPr/>
          <p:nvPr/>
        </p:nvSpPr>
        <p:spPr>
          <a:xfrm>
            <a:off x="228600" y="932391"/>
            <a:ext cx="11582400" cy="1248834"/>
          </a:xfrm>
          <a:prstGeom prst="rect">
            <a:avLst/>
          </a:prstGeom>
          <a:noFill/>
          <a:ln/>
        </p:spPr>
        <p:txBody>
          <a:bodyPr wrap="square" lIns="0" tIns="0" rIns="0" bIns="0" rtlCol="0" anchor="t"/>
          <a:lstStyle/>
          <a:p>
            <a:pPr>
              <a:lnSpc>
                <a:spcPts val="2438"/>
              </a:lnSpc>
            </a:pPr>
            <a:r>
              <a:rPr lang="en-US" sz="1500">
                <a:solidFill>
                  <a:srgbClr val="374151"/>
                </a:solidFill>
                <a:ea typeface="ui-sans-serif" pitchFamily="34" charset="-122"/>
                <a:cs typeface="ui-sans-serif" pitchFamily="34" charset="-120"/>
              </a:rPr>
              <a:t>open.shopee.com is the </a:t>
            </a:r>
            <a:r>
              <a:rPr lang="en-US" sz="1500" err="1">
                <a:solidFill>
                  <a:srgbClr val="374151"/>
                </a:solidFill>
                <a:ea typeface="ui-sans-serif" pitchFamily="34" charset="-122"/>
                <a:cs typeface="ui-sans-serif" pitchFamily="34" charset="-120"/>
              </a:rPr>
              <a:t>Shopee</a:t>
            </a:r>
            <a:r>
              <a:rPr lang="en-US" sz="1500">
                <a:solidFill>
                  <a:srgbClr val="374151"/>
                </a:solidFill>
                <a:ea typeface="ui-sans-serif" pitchFamily="34" charset="-122"/>
                <a:cs typeface="ui-sans-serif" pitchFamily="34" charset="-120"/>
              </a:rPr>
              <a:t> Open Platform, a portal for developers to build apps and services that integrate with </a:t>
            </a:r>
            <a:r>
              <a:rPr lang="en-US" sz="1500" err="1">
                <a:solidFill>
                  <a:srgbClr val="374151"/>
                </a:solidFill>
                <a:ea typeface="ui-sans-serif" pitchFamily="34" charset="-122"/>
                <a:cs typeface="ui-sans-serif" pitchFamily="34" charset="-120"/>
              </a:rPr>
              <a:t>Shopee's</a:t>
            </a:r>
            <a:r>
              <a:rPr lang="en-US" sz="1500">
                <a:solidFill>
                  <a:srgbClr val="374151"/>
                </a:solidFill>
                <a:ea typeface="ui-sans-serif" pitchFamily="34" charset="-122"/>
                <a:cs typeface="ui-sans-serif" pitchFamily="34" charset="-120"/>
              </a:rPr>
              <a:t> e-commerce platform. It provides APIs for managing orders, products, and marketing, along with tools and resources for app development, testing, and maintenance for sellers. The platform is designed to help developers and sellers streamline operations and create new business opportunities.</a:t>
            </a:r>
            <a:endParaRPr lang="en-US" sz="1500"/>
          </a:p>
        </p:txBody>
      </p:sp>
      <p:sp>
        <p:nvSpPr>
          <p:cNvPr id="24" name="Text 2"/>
          <p:cNvSpPr/>
          <p:nvPr/>
        </p:nvSpPr>
        <p:spPr>
          <a:xfrm>
            <a:off x="5647432" y="2752725"/>
            <a:ext cx="897136" cy="228600"/>
          </a:xfrm>
          <a:prstGeom prst="rect">
            <a:avLst/>
          </a:prstGeom>
          <a:noFill/>
          <a:ln/>
        </p:spPr>
        <p:txBody>
          <a:bodyPr wrap="square" lIns="0" tIns="0" rIns="0" bIns="0" rtlCol="0" anchor="t"/>
          <a:lstStyle/>
          <a:p>
            <a:pPr marL="0" indent="0" algn="ctr">
              <a:lnSpc>
                <a:spcPts val="1800"/>
              </a:lnSpc>
              <a:buNone/>
            </a:pPr>
            <a:r>
              <a:rPr lang="en-US" sz="1200" b="1">
                <a:solidFill>
                  <a:srgbClr val="FFFFFF"/>
                </a:solidFill>
                <a:latin typeface="ui-sans-serif" pitchFamily="34" charset="0"/>
                <a:ea typeface="ui-sans-serif" pitchFamily="34" charset="-122"/>
                <a:cs typeface="ui-sans-serif" pitchFamily="34" charset="-120"/>
              </a:rPr>
              <a:t>Odoo</a:t>
            </a:r>
            <a:endParaRPr lang="en-US" sz="1200"/>
          </a:p>
        </p:txBody>
      </p:sp>
      <p:sp>
        <p:nvSpPr>
          <p:cNvPr id="25" name="Text 3"/>
          <p:cNvSpPr/>
          <p:nvPr/>
        </p:nvSpPr>
        <p:spPr>
          <a:xfrm>
            <a:off x="5557718" y="3019425"/>
            <a:ext cx="1076563" cy="152400"/>
          </a:xfrm>
          <a:prstGeom prst="rect">
            <a:avLst/>
          </a:prstGeom>
          <a:noFill/>
          <a:ln/>
        </p:spPr>
        <p:txBody>
          <a:bodyPr wrap="square" lIns="0" tIns="0" rIns="0" bIns="0" rtlCol="0" anchor="t"/>
          <a:lstStyle/>
          <a:p>
            <a:pPr marL="0" indent="0" algn="ctr">
              <a:lnSpc>
                <a:spcPts val="1200"/>
              </a:lnSpc>
              <a:buNone/>
            </a:pPr>
            <a:r>
              <a:rPr lang="en-US" sz="900">
                <a:solidFill>
                  <a:srgbClr val="FFFFFF"/>
                </a:solidFill>
                <a:latin typeface="ui-sans-serif" pitchFamily="34" charset="0"/>
                <a:ea typeface="ui-sans-serif" pitchFamily="34" charset="-122"/>
                <a:cs typeface="ui-sans-serif" pitchFamily="34" charset="-120"/>
              </a:rPr>
              <a:t>Hub</a:t>
            </a:r>
            <a:endParaRPr lang="en-US" sz="900"/>
          </a:p>
        </p:txBody>
      </p:sp>
      <p:pic>
        <p:nvPicPr>
          <p:cNvPr id="42" name="Picture 41">
            <a:extLst>
              <a:ext uri="{FF2B5EF4-FFF2-40B4-BE49-F238E27FC236}">
                <a16:creationId xmlns:a16="http://schemas.microsoft.com/office/drawing/2014/main" id="{F0B08954-D3F8-45F4-B900-78060E7210F2}"/>
              </a:ext>
            </a:extLst>
          </p:cNvPr>
          <p:cNvPicPr>
            <a:picLocks noChangeAspect="1"/>
          </p:cNvPicPr>
          <p:nvPr/>
        </p:nvPicPr>
        <p:blipFill>
          <a:blip r:embed="rId7"/>
          <a:stretch>
            <a:fillRect/>
          </a:stretch>
        </p:blipFill>
        <p:spPr>
          <a:xfrm>
            <a:off x="10201314" y="228600"/>
            <a:ext cx="1800186" cy="368038"/>
          </a:xfrm>
          <a:prstGeom prst="rect">
            <a:avLst/>
          </a:prstGeom>
        </p:spPr>
      </p:pic>
      <p:pic>
        <p:nvPicPr>
          <p:cNvPr id="15" name="Picture 14">
            <a:extLst>
              <a:ext uri="{FF2B5EF4-FFF2-40B4-BE49-F238E27FC236}">
                <a16:creationId xmlns:a16="http://schemas.microsoft.com/office/drawing/2014/main" id="{8882BF78-495C-4025-8E5C-A916883B6A84}"/>
              </a:ext>
            </a:extLst>
          </p:cNvPr>
          <p:cNvPicPr>
            <a:picLocks noChangeAspect="1"/>
          </p:cNvPicPr>
          <p:nvPr/>
        </p:nvPicPr>
        <p:blipFill>
          <a:blip r:embed="rId8"/>
          <a:stretch>
            <a:fillRect/>
          </a:stretch>
        </p:blipFill>
        <p:spPr>
          <a:xfrm>
            <a:off x="1828800" y="2347799"/>
            <a:ext cx="8111067" cy="3222701"/>
          </a:xfrm>
          <a:prstGeom prst="rect">
            <a:avLst/>
          </a:prstGeom>
        </p:spPr>
      </p:pic>
    </p:spTree>
    <p:extLst>
      <p:ext uri="{BB962C8B-B14F-4D97-AF65-F5344CB8AC3E}">
        <p14:creationId xmlns:p14="http://schemas.microsoft.com/office/powerpoint/2010/main" val="2096030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2192000" cy="6858000"/>
          </a:xfrm>
          <a:prstGeom prst="rect">
            <a:avLst/>
          </a:prstGeom>
        </p:spPr>
      </p:pic>
      <p:pic>
        <p:nvPicPr>
          <p:cNvPr id="3" name="Image 1" descr="preencoded.png"/>
          <p:cNvPicPr>
            <a:picLocks noChangeAspect="1"/>
          </p:cNvPicPr>
          <p:nvPr/>
        </p:nvPicPr>
        <p:blipFill>
          <a:blip r:embed="rId4"/>
          <a:stretch>
            <a:fillRect/>
          </a:stretch>
        </p:blipFill>
        <p:spPr>
          <a:xfrm>
            <a:off x="0" y="0"/>
            <a:ext cx="12192000" cy="838200"/>
          </a:xfrm>
          <a:prstGeom prst="rect">
            <a:avLst/>
          </a:prstGeom>
        </p:spPr>
      </p:pic>
      <p:pic>
        <p:nvPicPr>
          <p:cNvPr id="5" name="Image 3" descr="preencoded.png"/>
          <p:cNvPicPr>
            <a:picLocks noChangeAspect="1"/>
          </p:cNvPicPr>
          <p:nvPr/>
        </p:nvPicPr>
        <p:blipFill>
          <a:blip r:embed="rId5"/>
          <a:stretch>
            <a:fillRect/>
          </a:stretch>
        </p:blipFill>
        <p:spPr>
          <a:xfrm>
            <a:off x="5915025" y="2333625"/>
            <a:ext cx="361950" cy="342900"/>
          </a:xfrm>
          <a:prstGeom prst="rect">
            <a:avLst/>
          </a:prstGeom>
        </p:spPr>
      </p:pic>
      <p:pic>
        <p:nvPicPr>
          <p:cNvPr id="6" name="Image 4" descr="preencoded.png"/>
          <p:cNvPicPr>
            <a:picLocks noChangeAspect="1"/>
          </p:cNvPicPr>
          <p:nvPr/>
        </p:nvPicPr>
        <p:blipFill>
          <a:blip r:embed="rId6"/>
          <a:stretch>
            <a:fillRect/>
          </a:stretch>
        </p:blipFill>
        <p:spPr>
          <a:xfrm>
            <a:off x="1828800" y="1495425"/>
            <a:ext cx="2743200" cy="1181100"/>
          </a:xfrm>
          <a:prstGeom prst="rect">
            <a:avLst/>
          </a:prstGeom>
        </p:spPr>
      </p:pic>
      <p:pic>
        <p:nvPicPr>
          <p:cNvPr id="10" name="Image 8" descr="preencoded.png"/>
          <p:cNvPicPr>
            <a:picLocks noChangeAspect="1"/>
          </p:cNvPicPr>
          <p:nvPr/>
        </p:nvPicPr>
        <p:blipFill>
          <a:blip r:embed="rId6"/>
          <a:stretch>
            <a:fillRect/>
          </a:stretch>
        </p:blipFill>
        <p:spPr>
          <a:xfrm>
            <a:off x="7620000" y="1495425"/>
            <a:ext cx="2743200" cy="1181100"/>
          </a:xfrm>
          <a:prstGeom prst="rect">
            <a:avLst/>
          </a:prstGeom>
        </p:spPr>
      </p:pic>
      <p:pic>
        <p:nvPicPr>
          <p:cNvPr id="12" name="Image 10" descr="preencoded.png"/>
          <p:cNvPicPr>
            <a:picLocks noChangeAspect="1"/>
          </p:cNvPicPr>
          <p:nvPr/>
        </p:nvPicPr>
        <p:blipFill>
          <a:blip r:embed="rId6"/>
          <a:stretch>
            <a:fillRect/>
          </a:stretch>
        </p:blipFill>
        <p:spPr>
          <a:xfrm>
            <a:off x="1828800" y="2828925"/>
            <a:ext cx="2743200" cy="1181100"/>
          </a:xfrm>
          <a:prstGeom prst="rect">
            <a:avLst/>
          </a:prstGeom>
        </p:spPr>
      </p:pic>
      <p:pic>
        <p:nvPicPr>
          <p:cNvPr id="14" name="Image 12" descr="preencoded.png"/>
          <p:cNvPicPr>
            <a:picLocks noChangeAspect="1"/>
          </p:cNvPicPr>
          <p:nvPr/>
        </p:nvPicPr>
        <p:blipFill>
          <a:blip r:embed="rId6"/>
          <a:stretch>
            <a:fillRect/>
          </a:stretch>
        </p:blipFill>
        <p:spPr>
          <a:xfrm>
            <a:off x="4724400" y="2828925"/>
            <a:ext cx="2743200" cy="1181100"/>
          </a:xfrm>
          <a:prstGeom prst="rect">
            <a:avLst/>
          </a:prstGeom>
        </p:spPr>
      </p:pic>
      <p:sp>
        <p:nvSpPr>
          <p:cNvPr id="22" name="Text 0"/>
          <p:cNvSpPr/>
          <p:nvPr/>
        </p:nvSpPr>
        <p:spPr>
          <a:xfrm>
            <a:off x="381000" y="228600"/>
            <a:ext cx="11430000" cy="381000"/>
          </a:xfrm>
          <a:prstGeom prst="rect">
            <a:avLst/>
          </a:prstGeom>
          <a:noFill/>
          <a:ln/>
        </p:spPr>
        <p:txBody>
          <a:bodyPr wrap="square" lIns="0" tIns="0" rIns="0" bIns="0" rtlCol="0" anchor="t"/>
          <a:lstStyle/>
          <a:p>
            <a:pPr>
              <a:lnSpc>
                <a:spcPts val="3000"/>
              </a:lnSpc>
            </a:pPr>
            <a:r>
              <a:rPr lang="en-US" sz="2700" b="1">
                <a:solidFill>
                  <a:srgbClr val="FFFFFF"/>
                </a:solidFill>
                <a:latin typeface="ui-sans-serif" pitchFamily="34" charset="0"/>
                <a:ea typeface="ui-sans-serif" pitchFamily="34" charset="-122"/>
                <a:cs typeface="ui-sans-serif" pitchFamily="34" charset="-120"/>
              </a:rPr>
              <a:t>seller.shopee.co.id</a:t>
            </a:r>
            <a:endParaRPr lang="en-US" sz="2700"/>
          </a:p>
        </p:txBody>
      </p:sp>
      <p:sp>
        <p:nvSpPr>
          <p:cNvPr id="23" name="Text 1"/>
          <p:cNvSpPr/>
          <p:nvPr/>
        </p:nvSpPr>
        <p:spPr>
          <a:xfrm>
            <a:off x="228600" y="932391"/>
            <a:ext cx="11582400" cy="1248834"/>
          </a:xfrm>
          <a:prstGeom prst="rect">
            <a:avLst/>
          </a:prstGeom>
          <a:noFill/>
          <a:ln/>
        </p:spPr>
        <p:txBody>
          <a:bodyPr wrap="square" lIns="0" tIns="0" rIns="0" bIns="0" rtlCol="0" anchor="t"/>
          <a:lstStyle/>
          <a:p>
            <a:pPr marL="342900" indent="-342900">
              <a:lnSpc>
                <a:spcPts val="2438"/>
              </a:lnSpc>
              <a:buFont typeface="Wingdings" panose="05000000000000000000" pitchFamily="2" charset="2"/>
              <a:buChar char="§"/>
            </a:pPr>
            <a:r>
              <a:rPr lang="en-US" sz="1500">
                <a:solidFill>
                  <a:srgbClr val="374151"/>
                </a:solidFill>
                <a:ea typeface="ui-sans-serif" pitchFamily="34" charset="-122"/>
                <a:cs typeface="ui-sans-serif" pitchFamily="34" charset="-120"/>
              </a:rPr>
              <a:t>A web portal and management hub that allows sellers to oversee and operate their online stores on the </a:t>
            </a:r>
            <a:r>
              <a:rPr lang="en-US" sz="1500" err="1">
                <a:solidFill>
                  <a:srgbClr val="374151"/>
                </a:solidFill>
                <a:ea typeface="ui-sans-serif" pitchFamily="34" charset="-122"/>
                <a:cs typeface="ui-sans-serif" pitchFamily="34" charset="-120"/>
              </a:rPr>
              <a:t>Shopee</a:t>
            </a:r>
            <a:r>
              <a:rPr lang="en-US" sz="1500">
                <a:solidFill>
                  <a:srgbClr val="374151"/>
                </a:solidFill>
                <a:ea typeface="ui-sans-serif" pitchFamily="34" charset="-122"/>
                <a:cs typeface="ui-sans-serif" pitchFamily="34" charset="-120"/>
              </a:rPr>
              <a:t> e-commerce platform.</a:t>
            </a:r>
          </a:p>
          <a:p>
            <a:pPr marL="342900" indent="-342900">
              <a:lnSpc>
                <a:spcPts val="2438"/>
              </a:lnSpc>
              <a:buFont typeface="Wingdings" panose="05000000000000000000" pitchFamily="2" charset="2"/>
              <a:buChar char="§"/>
            </a:pPr>
            <a:r>
              <a:rPr lang="en-US" sz="1500">
                <a:solidFill>
                  <a:srgbClr val="374151"/>
                </a:solidFill>
                <a:ea typeface="ui-sans-serif" pitchFamily="34" charset="-122"/>
                <a:cs typeface="ui-sans-serif" pitchFamily="34" charset="-120"/>
              </a:rPr>
              <a:t>Sellers use this platform to manage all aspects of their business, from inventory to sales analysis.</a:t>
            </a:r>
            <a:endParaRPr lang="en-US" sz="1500"/>
          </a:p>
        </p:txBody>
      </p:sp>
      <p:sp>
        <p:nvSpPr>
          <p:cNvPr id="24" name="Text 2"/>
          <p:cNvSpPr/>
          <p:nvPr/>
        </p:nvSpPr>
        <p:spPr>
          <a:xfrm>
            <a:off x="5647432" y="2752725"/>
            <a:ext cx="897136" cy="228600"/>
          </a:xfrm>
          <a:prstGeom prst="rect">
            <a:avLst/>
          </a:prstGeom>
          <a:noFill/>
          <a:ln/>
        </p:spPr>
        <p:txBody>
          <a:bodyPr wrap="square" lIns="0" tIns="0" rIns="0" bIns="0" rtlCol="0" anchor="t"/>
          <a:lstStyle/>
          <a:p>
            <a:pPr marL="0" indent="0" algn="ctr">
              <a:lnSpc>
                <a:spcPts val="1800"/>
              </a:lnSpc>
              <a:buNone/>
            </a:pPr>
            <a:r>
              <a:rPr lang="en-US" sz="1200" b="1">
                <a:solidFill>
                  <a:srgbClr val="FFFFFF"/>
                </a:solidFill>
                <a:latin typeface="ui-sans-serif" pitchFamily="34" charset="0"/>
                <a:ea typeface="ui-sans-serif" pitchFamily="34" charset="-122"/>
                <a:cs typeface="ui-sans-serif" pitchFamily="34" charset="-120"/>
              </a:rPr>
              <a:t>Odoo</a:t>
            </a:r>
            <a:endParaRPr lang="en-US" sz="1200"/>
          </a:p>
        </p:txBody>
      </p:sp>
      <p:sp>
        <p:nvSpPr>
          <p:cNvPr id="25" name="Text 3"/>
          <p:cNvSpPr/>
          <p:nvPr/>
        </p:nvSpPr>
        <p:spPr>
          <a:xfrm>
            <a:off x="5557718" y="3019425"/>
            <a:ext cx="1076563" cy="152400"/>
          </a:xfrm>
          <a:prstGeom prst="rect">
            <a:avLst/>
          </a:prstGeom>
          <a:noFill/>
          <a:ln/>
        </p:spPr>
        <p:txBody>
          <a:bodyPr wrap="square" lIns="0" tIns="0" rIns="0" bIns="0" rtlCol="0" anchor="t"/>
          <a:lstStyle/>
          <a:p>
            <a:pPr marL="0" indent="0" algn="ctr">
              <a:lnSpc>
                <a:spcPts val="1200"/>
              </a:lnSpc>
              <a:buNone/>
            </a:pPr>
            <a:r>
              <a:rPr lang="en-US" sz="900">
                <a:solidFill>
                  <a:srgbClr val="FFFFFF"/>
                </a:solidFill>
                <a:latin typeface="ui-sans-serif" pitchFamily="34" charset="0"/>
                <a:ea typeface="ui-sans-serif" pitchFamily="34" charset="-122"/>
                <a:cs typeface="ui-sans-serif" pitchFamily="34" charset="-120"/>
              </a:rPr>
              <a:t>Hub</a:t>
            </a:r>
            <a:endParaRPr lang="en-US" sz="900"/>
          </a:p>
        </p:txBody>
      </p:sp>
      <p:pic>
        <p:nvPicPr>
          <p:cNvPr id="42" name="Picture 41">
            <a:extLst>
              <a:ext uri="{FF2B5EF4-FFF2-40B4-BE49-F238E27FC236}">
                <a16:creationId xmlns:a16="http://schemas.microsoft.com/office/drawing/2014/main" id="{F0B08954-D3F8-45F4-B900-78060E7210F2}"/>
              </a:ext>
            </a:extLst>
          </p:cNvPr>
          <p:cNvPicPr>
            <a:picLocks noChangeAspect="1"/>
          </p:cNvPicPr>
          <p:nvPr/>
        </p:nvPicPr>
        <p:blipFill>
          <a:blip r:embed="rId7"/>
          <a:stretch>
            <a:fillRect/>
          </a:stretch>
        </p:blipFill>
        <p:spPr>
          <a:xfrm>
            <a:off x="10201314" y="228600"/>
            <a:ext cx="1800186" cy="368038"/>
          </a:xfrm>
          <a:prstGeom prst="rect">
            <a:avLst/>
          </a:prstGeom>
        </p:spPr>
      </p:pic>
      <p:sp>
        <p:nvSpPr>
          <p:cNvPr id="7" name="Rectangle 6">
            <a:extLst>
              <a:ext uri="{FF2B5EF4-FFF2-40B4-BE49-F238E27FC236}">
                <a16:creationId xmlns:a16="http://schemas.microsoft.com/office/drawing/2014/main" id="{3DAC7B73-F7E1-4C0A-AC04-4108252A430D}"/>
              </a:ext>
            </a:extLst>
          </p:cNvPr>
          <p:cNvSpPr/>
          <p:nvPr/>
        </p:nvSpPr>
        <p:spPr>
          <a:xfrm>
            <a:off x="228600" y="1774384"/>
            <a:ext cx="6124705" cy="3120889"/>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7" name="Picture 16">
            <a:extLst>
              <a:ext uri="{FF2B5EF4-FFF2-40B4-BE49-F238E27FC236}">
                <a16:creationId xmlns:a16="http://schemas.microsoft.com/office/drawing/2014/main" id="{0BF99B6F-F3A3-4591-909B-020D8D7C500E}"/>
              </a:ext>
            </a:extLst>
          </p:cNvPr>
          <p:cNvPicPr>
            <a:picLocks noChangeAspect="1"/>
          </p:cNvPicPr>
          <p:nvPr/>
        </p:nvPicPr>
        <p:blipFill>
          <a:blip r:embed="rId8"/>
          <a:stretch>
            <a:fillRect/>
          </a:stretch>
        </p:blipFill>
        <p:spPr>
          <a:xfrm>
            <a:off x="309504" y="1915238"/>
            <a:ext cx="6043801" cy="2610580"/>
          </a:xfrm>
          <a:prstGeom prst="rect">
            <a:avLst/>
          </a:prstGeom>
        </p:spPr>
      </p:pic>
      <p:sp>
        <p:nvSpPr>
          <p:cNvPr id="19" name="Text 1">
            <a:extLst>
              <a:ext uri="{FF2B5EF4-FFF2-40B4-BE49-F238E27FC236}">
                <a16:creationId xmlns:a16="http://schemas.microsoft.com/office/drawing/2014/main" id="{1DEA6FB8-2D72-49DF-AAC6-1E806185AD95}"/>
              </a:ext>
            </a:extLst>
          </p:cNvPr>
          <p:cNvSpPr/>
          <p:nvPr/>
        </p:nvSpPr>
        <p:spPr>
          <a:xfrm>
            <a:off x="6604693" y="1772370"/>
            <a:ext cx="5144655" cy="4171951"/>
          </a:xfrm>
          <a:prstGeom prst="rect">
            <a:avLst/>
          </a:prstGeom>
          <a:noFill/>
          <a:ln/>
        </p:spPr>
        <p:txBody>
          <a:bodyPr wrap="square" lIns="0" tIns="0" rIns="0" bIns="0" rtlCol="0" anchor="t"/>
          <a:lstStyle/>
          <a:p>
            <a:pPr>
              <a:lnSpc>
                <a:spcPts val="2438"/>
              </a:lnSpc>
            </a:pPr>
            <a:r>
              <a:rPr lang="en-US" sz="1500" u="sng">
                <a:solidFill>
                  <a:srgbClr val="374151"/>
                </a:solidFill>
                <a:ea typeface="ui-sans-serif" pitchFamily="34" charset="-122"/>
                <a:cs typeface="ui-sans-serif" pitchFamily="34" charset="-120"/>
              </a:rPr>
              <a:t>Key functions of the </a:t>
            </a:r>
            <a:r>
              <a:rPr lang="en-US" sz="1500" u="sng" err="1">
                <a:solidFill>
                  <a:srgbClr val="374151"/>
                </a:solidFill>
                <a:ea typeface="ui-sans-serif" pitchFamily="34" charset="-122"/>
                <a:cs typeface="ui-sans-serif" pitchFamily="34" charset="-120"/>
              </a:rPr>
              <a:t>Shopee</a:t>
            </a:r>
            <a:r>
              <a:rPr lang="en-US" sz="1500" u="sng">
                <a:solidFill>
                  <a:srgbClr val="374151"/>
                </a:solidFill>
                <a:ea typeface="ui-sans-serif" pitchFamily="34" charset="-122"/>
                <a:cs typeface="ui-sans-serif" pitchFamily="34" charset="-120"/>
              </a:rPr>
              <a:t> Seller Centre include:</a:t>
            </a:r>
          </a:p>
          <a:p>
            <a:pPr marL="342900" indent="-342900">
              <a:lnSpc>
                <a:spcPts val="2438"/>
              </a:lnSpc>
              <a:buFont typeface="Wingdings" panose="05000000000000000000" pitchFamily="2" charset="2"/>
              <a:buChar char="§"/>
            </a:pPr>
            <a:r>
              <a:rPr lang="en-US" sz="1500">
                <a:solidFill>
                  <a:srgbClr val="374151"/>
                </a:solidFill>
                <a:ea typeface="ui-sans-serif" pitchFamily="34" charset="-122"/>
                <a:cs typeface="ui-sans-serif" pitchFamily="34" charset="-120"/>
              </a:rPr>
              <a:t>Product management: Sellers can upload, edit, or remove product listings and track their inventory levels.</a:t>
            </a:r>
          </a:p>
          <a:p>
            <a:pPr marL="342900" indent="-342900">
              <a:lnSpc>
                <a:spcPts val="2438"/>
              </a:lnSpc>
              <a:buFont typeface="Wingdings" panose="05000000000000000000" pitchFamily="2" charset="2"/>
              <a:buChar char="§"/>
            </a:pPr>
            <a:r>
              <a:rPr lang="en-US" sz="1500">
                <a:solidFill>
                  <a:srgbClr val="374151"/>
                </a:solidFill>
                <a:ea typeface="ui-sans-serif" pitchFamily="34" charset="-122"/>
                <a:cs typeface="ui-sans-serif" pitchFamily="34" charset="-120"/>
              </a:rPr>
              <a:t>Order processing: The site provides tools to view incoming orders, arrange shipments, and monitor delivery status.</a:t>
            </a:r>
          </a:p>
          <a:p>
            <a:pPr marL="342900" indent="-342900">
              <a:lnSpc>
                <a:spcPts val="2438"/>
              </a:lnSpc>
              <a:buFont typeface="Wingdings" panose="05000000000000000000" pitchFamily="2" charset="2"/>
              <a:buChar char="§"/>
            </a:pPr>
            <a:r>
              <a:rPr lang="en-US" sz="1500">
                <a:solidFill>
                  <a:srgbClr val="374151"/>
                </a:solidFill>
                <a:ea typeface="ui-sans-serif" pitchFamily="34" charset="-122"/>
                <a:cs typeface="ui-sans-serif" pitchFamily="34" charset="-120"/>
              </a:rPr>
              <a:t>Promotion management: It offers features to create and manage marketing campaigns, such as discount vouchers and special offers, to attract more buyers.</a:t>
            </a:r>
          </a:p>
          <a:p>
            <a:pPr marL="342900" indent="-342900">
              <a:lnSpc>
                <a:spcPts val="2438"/>
              </a:lnSpc>
              <a:buFont typeface="Wingdings" panose="05000000000000000000" pitchFamily="2" charset="2"/>
              <a:buChar char="§"/>
            </a:pPr>
            <a:r>
              <a:rPr lang="en-US" sz="1500">
                <a:solidFill>
                  <a:srgbClr val="374151"/>
                </a:solidFill>
                <a:ea typeface="ui-sans-serif" pitchFamily="34" charset="-122"/>
                <a:cs typeface="ui-sans-serif" pitchFamily="34" charset="-120"/>
              </a:rPr>
              <a:t>Store settings: Users can update their store information, customize the shop's appearance, and configure various settings. Sellers use this platform to manage all aspects of their business, from inventory to sales analysis.</a:t>
            </a:r>
          </a:p>
          <a:p>
            <a:pPr marL="342900" indent="-342900">
              <a:lnSpc>
                <a:spcPts val="2438"/>
              </a:lnSpc>
              <a:buFont typeface="Wingdings" panose="05000000000000000000" pitchFamily="2" charset="2"/>
              <a:buChar char="§"/>
            </a:pPr>
            <a:r>
              <a:rPr lang="en-US" sz="1500">
                <a:solidFill>
                  <a:srgbClr val="374151"/>
                </a:solidFill>
                <a:ea typeface="ui-sans-serif" pitchFamily="34" charset="-122"/>
              </a:rPr>
              <a:t>etc.</a:t>
            </a:r>
            <a:endParaRPr lang="en-US" sz="1500"/>
          </a:p>
        </p:txBody>
      </p:sp>
    </p:spTree>
    <p:extLst>
      <p:ext uri="{BB962C8B-B14F-4D97-AF65-F5344CB8AC3E}">
        <p14:creationId xmlns:p14="http://schemas.microsoft.com/office/powerpoint/2010/main" val="2412107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2192000" cy="6858000"/>
          </a:xfrm>
          <a:prstGeom prst="rect">
            <a:avLst/>
          </a:prstGeom>
        </p:spPr>
      </p:pic>
      <p:pic>
        <p:nvPicPr>
          <p:cNvPr id="3" name="Image 1" descr="preencoded.png"/>
          <p:cNvPicPr>
            <a:picLocks noChangeAspect="1"/>
          </p:cNvPicPr>
          <p:nvPr/>
        </p:nvPicPr>
        <p:blipFill>
          <a:blip r:embed="rId4"/>
          <a:stretch>
            <a:fillRect/>
          </a:stretch>
        </p:blipFill>
        <p:spPr>
          <a:xfrm>
            <a:off x="0" y="0"/>
            <a:ext cx="12192000" cy="838200"/>
          </a:xfrm>
          <a:prstGeom prst="rect">
            <a:avLst/>
          </a:prstGeom>
        </p:spPr>
      </p:pic>
      <p:pic>
        <p:nvPicPr>
          <p:cNvPr id="5" name="Image 3" descr="preencoded.png"/>
          <p:cNvPicPr>
            <a:picLocks noChangeAspect="1"/>
          </p:cNvPicPr>
          <p:nvPr/>
        </p:nvPicPr>
        <p:blipFill>
          <a:blip r:embed="rId5"/>
          <a:stretch>
            <a:fillRect/>
          </a:stretch>
        </p:blipFill>
        <p:spPr>
          <a:xfrm>
            <a:off x="5915025" y="2333625"/>
            <a:ext cx="361950" cy="342900"/>
          </a:xfrm>
          <a:prstGeom prst="rect">
            <a:avLst/>
          </a:prstGeom>
        </p:spPr>
      </p:pic>
      <p:pic>
        <p:nvPicPr>
          <p:cNvPr id="6" name="Image 4" descr="preencoded.png"/>
          <p:cNvPicPr>
            <a:picLocks noChangeAspect="1"/>
          </p:cNvPicPr>
          <p:nvPr/>
        </p:nvPicPr>
        <p:blipFill>
          <a:blip r:embed="rId6"/>
          <a:stretch>
            <a:fillRect/>
          </a:stretch>
        </p:blipFill>
        <p:spPr>
          <a:xfrm>
            <a:off x="1828800" y="1495425"/>
            <a:ext cx="2743200" cy="1181100"/>
          </a:xfrm>
          <a:prstGeom prst="rect">
            <a:avLst/>
          </a:prstGeom>
        </p:spPr>
      </p:pic>
      <p:pic>
        <p:nvPicPr>
          <p:cNvPr id="10" name="Image 8" descr="preencoded.png"/>
          <p:cNvPicPr>
            <a:picLocks noChangeAspect="1"/>
          </p:cNvPicPr>
          <p:nvPr/>
        </p:nvPicPr>
        <p:blipFill>
          <a:blip r:embed="rId6"/>
          <a:stretch>
            <a:fillRect/>
          </a:stretch>
        </p:blipFill>
        <p:spPr>
          <a:xfrm>
            <a:off x="7620000" y="1495425"/>
            <a:ext cx="2743200" cy="1181100"/>
          </a:xfrm>
          <a:prstGeom prst="rect">
            <a:avLst/>
          </a:prstGeom>
        </p:spPr>
      </p:pic>
      <p:pic>
        <p:nvPicPr>
          <p:cNvPr id="14" name="Image 12" descr="preencoded.png"/>
          <p:cNvPicPr>
            <a:picLocks noChangeAspect="1"/>
          </p:cNvPicPr>
          <p:nvPr/>
        </p:nvPicPr>
        <p:blipFill>
          <a:blip r:embed="rId6"/>
          <a:stretch>
            <a:fillRect/>
          </a:stretch>
        </p:blipFill>
        <p:spPr>
          <a:xfrm>
            <a:off x="4724400" y="2828925"/>
            <a:ext cx="2743200" cy="1181100"/>
          </a:xfrm>
          <a:prstGeom prst="rect">
            <a:avLst/>
          </a:prstGeom>
        </p:spPr>
      </p:pic>
      <p:sp>
        <p:nvSpPr>
          <p:cNvPr id="22" name="Text 0"/>
          <p:cNvSpPr/>
          <p:nvPr/>
        </p:nvSpPr>
        <p:spPr>
          <a:xfrm>
            <a:off x="381000" y="228600"/>
            <a:ext cx="11430000" cy="381000"/>
          </a:xfrm>
          <a:prstGeom prst="rect">
            <a:avLst/>
          </a:prstGeom>
          <a:noFill/>
          <a:ln/>
        </p:spPr>
        <p:txBody>
          <a:bodyPr wrap="square" lIns="0" tIns="0" rIns="0" bIns="0" rtlCol="0" anchor="t"/>
          <a:lstStyle/>
          <a:p>
            <a:pPr>
              <a:lnSpc>
                <a:spcPts val="3000"/>
              </a:lnSpc>
            </a:pPr>
            <a:r>
              <a:rPr lang="en-US" sz="2700" b="1">
                <a:solidFill>
                  <a:srgbClr val="FFFFFF"/>
                </a:solidFill>
                <a:latin typeface="ui-sans-serif" pitchFamily="34" charset="0"/>
                <a:ea typeface="ui-sans-serif" pitchFamily="34" charset="-122"/>
              </a:rPr>
              <a:t>Setting shopper integrate to ERP </a:t>
            </a:r>
            <a:r>
              <a:rPr lang="en-US" sz="2700" b="1" err="1">
                <a:solidFill>
                  <a:srgbClr val="FFFFFF"/>
                </a:solidFill>
                <a:latin typeface="ui-sans-serif" pitchFamily="34" charset="0"/>
                <a:ea typeface="ui-sans-serif" pitchFamily="34" charset="-122"/>
              </a:rPr>
              <a:t>InfinysCloud</a:t>
            </a:r>
            <a:endParaRPr lang="en-US" sz="2700"/>
          </a:p>
        </p:txBody>
      </p:sp>
      <p:sp>
        <p:nvSpPr>
          <p:cNvPr id="24" name="Text 2"/>
          <p:cNvSpPr/>
          <p:nvPr/>
        </p:nvSpPr>
        <p:spPr>
          <a:xfrm>
            <a:off x="5647432" y="2752725"/>
            <a:ext cx="897136" cy="228600"/>
          </a:xfrm>
          <a:prstGeom prst="rect">
            <a:avLst/>
          </a:prstGeom>
          <a:noFill/>
          <a:ln/>
        </p:spPr>
        <p:txBody>
          <a:bodyPr wrap="square" lIns="0" tIns="0" rIns="0" bIns="0" rtlCol="0" anchor="t"/>
          <a:lstStyle/>
          <a:p>
            <a:pPr marL="0" indent="0" algn="ctr">
              <a:lnSpc>
                <a:spcPts val="1800"/>
              </a:lnSpc>
              <a:buNone/>
            </a:pPr>
            <a:r>
              <a:rPr lang="en-US" sz="1200" b="1">
                <a:solidFill>
                  <a:srgbClr val="FFFFFF"/>
                </a:solidFill>
                <a:latin typeface="ui-sans-serif" pitchFamily="34" charset="0"/>
                <a:ea typeface="ui-sans-serif" pitchFamily="34" charset="-122"/>
                <a:cs typeface="ui-sans-serif" pitchFamily="34" charset="-120"/>
              </a:rPr>
              <a:t>Odoo</a:t>
            </a:r>
            <a:endParaRPr lang="en-US" sz="1200"/>
          </a:p>
        </p:txBody>
      </p:sp>
      <p:sp>
        <p:nvSpPr>
          <p:cNvPr id="25" name="Text 3"/>
          <p:cNvSpPr/>
          <p:nvPr/>
        </p:nvSpPr>
        <p:spPr>
          <a:xfrm>
            <a:off x="5557718" y="3019425"/>
            <a:ext cx="1076563" cy="152400"/>
          </a:xfrm>
          <a:prstGeom prst="rect">
            <a:avLst/>
          </a:prstGeom>
          <a:noFill/>
          <a:ln/>
        </p:spPr>
        <p:txBody>
          <a:bodyPr wrap="square" lIns="0" tIns="0" rIns="0" bIns="0" rtlCol="0" anchor="t"/>
          <a:lstStyle/>
          <a:p>
            <a:pPr marL="0" indent="0" algn="ctr">
              <a:lnSpc>
                <a:spcPts val="1200"/>
              </a:lnSpc>
              <a:buNone/>
            </a:pPr>
            <a:r>
              <a:rPr lang="en-US" sz="900">
                <a:solidFill>
                  <a:srgbClr val="FFFFFF"/>
                </a:solidFill>
                <a:latin typeface="ui-sans-serif" pitchFamily="34" charset="0"/>
                <a:ea typeface="ui-sans-serif" pitchFamily="34" charset="-122"/>
                <a:cs typeface="ui-sans-serif" pitchFamily="34" charset="-120"/>
              </a:rPr>
              <a:t>Hub</a:t>
            </a:r>
            <a:endParaRPr lang="en-US" sz="900"/>
          </a:p>
        </p:txBody>
      </p:sp>
      <p:pic>
        <p:nvPicPr>
          <p:cNvPr id="42" name="Picture 41">
            <a:extLst>
              <a:ext uri="{FF2B5EF4-FFF2-40B4-BE49-F238E27FC236}">
                <a16:creationId xmlns:a16="http://schemas.microsoft.com/office/drawing/2014/main" id="{F0B08954-D3F8-45F4-B900-78060E7210F2}"/>
              </a:ext>
            </a:extLst>
          </p:cNvPr>
          <p:cNvPicPr>
            <a:picLocks noChangeAspect="1"/>
          </p:cNvPicPr>
          <p:nvPr/>
        </p:nvPicPr>
        <p:blipFill>
          <a:blip r:embed="rId7"/>
          <a:stretch>
            <a:fillRect/>
          </a:stretch>
        </p:blipFill>
        <p:spPr>
          <a:xfrm>
            <a:off x="10201314" y="228600"/>
            <a:ext cx="1800186" cy="368038"/>
          </a:xfrm>
          <a:prstGeom prst="rect">
            <a:avLst/>
          </a:prstGeom>
        </p:spPr>
      </p:pic>
      <p:pic>
        <p:nvPicPr>
          <p:cNvPr id="4" name="Picture 3">
            <a:extLst>
              <a:ext uri="{FF2B5EF4-FFF2-40B4-BE49-F238E27FC236}">
                <a16:creationId xmlns:a16="http://schemas.microsoft.com/office/drawing/2014/main" id="{DC1C84E6-C0B6-49EA-9BB9-B98A3F514E1C}"/>
              </a:ext>
            </a:extLst>
          </p:cNvPr>
          <p:cNvPicPr>
            <a:picLocks noChangeAspect="1"/>
          </p:cNvPicPr>
          <p:nvPr/>
        </p:nvPicPr>
        <p:blipFill>
          <a:blip r:embed="rId8"/>
          <a:stretch>
            <a:fillRect/>
          </a:stretch>
        </p:blipFill>
        <p:spPr>
          <a:xfrm>
            <a:off x="138844" y="968345"/>
            <a:ext cx="4165563" cy="2687833"/>
          </a:xfrm>
          <a:prstGeom prst="rect">
            <a:avLst/>
          </a:prstGeom>
        </p:spPr>
      </p:pic>
      <p:pic>
        <p:nvPicPr>
          <p:cNvPr id="9" name="Picture 8">
            <a:extLst>
              <a:ext uri="{FF2B5EF4-FFF2-40B4-BE49-F238E27FC236}">
                <a16:creationId xmlns:a16="http://schemas.microsoft.com/office/drawing/2014/main" id="{784B3737-C22D-4C4D-9AD6-BEF8C9D70A49}"/>
              </a:ext>
            </a:extLst>
          </p:cNvPr>
          <p:cNvPicPr>
            <a:picLocks noChangeAspect="1"/>
          </p:cNvPicPr>
          <p:nvPr/>
        </p:nvPicPr>
        <p:blipFill>
          <a:blip r:embed="rId9"/>
          <a:stretch>
            <a:fillRect/>
          </a:stretch>
        </p:blipFill>
        <p:spPr>
          <a:xfrm>
            <a:off x="138844" y="4010025"/>
            <a:ext cx="4655558" cy="2437250"/>
          </a:xfrm>
          <a:prstGeom prst="rect">
            <a:avLst/>
          </a:prstGeom>
        </p:spPr>
      </p:pic>
      <p:sp>
        <p:nvSpPr>
          <p:cNvPr id="11" name="Oval 10">
            <a:extLst>
              <a:ext uri="{FF2B5EF4-FFF2-40B4-BE49-F238E27FC236}">
                <a16:creationId xmlns:a16="http://schemas.microsoft.com/office/drawing/2014/main" id="{3951272F-2F7E-4300-91E4-BA40309ECAF9}"/>
              </a:ext>
            </a:extLst>
          </p:cNvPr>
          <p:cNvSpPr/>
          <p:nvPr/>
        </p:nvSpPr>
        <p:spPr>
          <a:xfrm>
            <a:off x="30018" y="777009"/>
            <a:ext cx="350982" cy="3509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ID"/>
          </a:p>
        </p:txBody>
      </p:sp>
      <p:sp>
        <p:nvSpPr>
          <p:cNvPr id="21" name="Oval 20">
            <a:extLst>
              <a:ext uri="{FF2B5EF4-FFF2-40B4-BE49-F238E27FC236}">
                <a16:creationId xmlns:a16="http://schemas.microsoft.com/office/drawing/2014/main" id="{1C90373E-A2D9-450F-8E29-5CCE433BFC83}"/>
              </a:ext>
            </a:extLst>
          </p:cNvPr>
          <p:cNvSpPr/>
          <p:nvPr/>
        </p:nvSpPr>
        <p:spPr>
          <a:xfrm>
            <a:off x="30018" y="3781425"/>
            <a:ext cx="350982" cy="3509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endParaRPr lang="en-ID"/>
          </a:p>
        </p:txBody>
      </p:sp>
      <p:pic>
        <p:nvPicPr>
          <p:cNvPr id="15" name="Picture 14">
            <a:extLst>
              <a:ext uri="{FF2B5EF4-FFF2-40B4-BE49-F238E27FC236}">
                <a16:creationId xmlns:a16="http://schemas.microsoft.com/office/drawing/2014/main" id="{49FF7347-FE1C-4285-A836-AF0DEB8705CC}"/>
              </a:ext>
            </a:extLst>
          </p:cNvPr>
          <p:cNvPicPr>
            <a:picLocks noChangeAspect="1"/>
          </p:cNvPicPr>
          <p:nvPr/>
        </p:nvPicPr>
        <p:blipFill>
          <a:blip r:embed="rId10"/>
          <a:stretch>
            <a:fillRect/>
          </a:stretch>
        </p:blipFill>
        <p:spPr>
          <a:xfrm>
            <a:off x="5907155" y="1016635"/>
            <a:ext cx="5712189" cy="2764790"/>
          </a:xfrm>
          <a:prstGeom prst="rect">
            <a:avLst/>
          </a:prstGeom>
        </p:spPr>
      </p:pic>
      <p:sp>
        <p:nvSpPr>
          <p:cNvPr id="26" name="Oval 25">
            <a:extLst>
              <a:ext uri="{FF2B5EF4-FFF2-40B4-BE49-F238E27FC236}">
                <a16:creationId xmlns:a16="http://schemas.microsoft.com/office/drawing/2014/main" id="{3FDB89CD-22B2-4E3C-81A1-57BD2099B917}"/>
              </a:ext>
            </a:extLst>
          </p:cNvPr>
          <p:cNvSpPr/>
          <p:nvPr/>
        </p:nvSpPr>
        <p:spPr>
          <a:xfrm>
            <a:off x="5601803" y="866198"/>
            <a:ext cx="350982" cy="3509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endParaRPr lang="en-ID"/>
          </a:p>
        </p:txBody>
      </p:sp>
      <p:sp>
        <p:nvSpPr>
          <p:cNvPr id="16" name="TextBox 15">
            <a:extLst>
              <a:ext uri="{FF2B5EF4-FFF2-40B4-BE49-F238E27FC236}">
                <a16:creationId xmlns:a16="http://schemas.microsoft.com/office/drawing/2014/main" id="{9A3EF5AC-6DC0-4622-B926-9ECF33377F38}"/>
              </a:ext>
            </a:extLst>
          </p:cNvPr>
          <p:cNvSpPr txBox="1"/>
          <p:nvPr/>
        </p:nvSpPr>
        <p:spPr>
          <a:xfrm>
            <a:off x="5915025" y="4239491"/>
            <a:ext cx="5895975" cy="2031325"/>
          </a:xfrm>
          <a:prstGeom prst="rect">
            <a:avLst/>
          </a:prstGeom>
          <a:noFill/>
        </p:spPr>
        <p:txBody>
          <a:bodyPr wrap="square" rtlCol="0">
            <a:spAutoFit/>
          </a:bodyPr>
          <a:lstStyle/>
          <a:p>
            <a:pPr marL="285750" indent="-285750">
              <a:buFont typeface="Wingdings" panose="05000000000000000000" pitchFamily="2" charset="2"/>
              <a:buChar char="ü"/>
            </a:pPr>
            <a:r>
              <a:rPr lang="en-US"/>
              <a:t>Manual Synchronization :  we can do manual sync with click those 4 buttons are Sync Order, Fetch Shipping Labels, Sync Inventory &amp; Update Shop </a:t>
            </a:r>
          </a:p>
          <a:p>
            <a:endParaRPr lang="en-US"/>
          </a:p>
          <a:p>
            <a:pPr marL="285750" indent="-285750">
              <a:buFont typeface="Wingdings" panose="05000000000000000000" pitchFamily="2" charset="2"/>
              <a:buChar char="ü"/>
            </a:pPr>
            <a:r>
              <a:rPr lang="en-US"/>
              <a:t>Automatically Synchronization : by default yes, and we can adjust the time interval for sync on the menu schedule actions </a:t>
            </a:r>
            <a:endParaRPr lang="en-ID"/>
          </a:p>
        </p:txBody>
      </p:sp>
    </p:spTree>
    <p:extLst>
      <p:ext uri="{BB962C8B-B14F-4D97-AF65-F5344CB8AC3E}">
        <p14:creationId xmlns:p14="http://schemas.microsoft.com/office/powerpoint/2010/main" val="893716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2192000" cy="6858000"/>
          </a:xfrm>
          <a:prstGeom prst="rect">
            <a:avLst/>
          </a:prstGeom>
        </p:spPr>
      </p:pic>
      <p:pic>
        <p:nvPicPr>
          <p:cNvPr id="3" name="Image 1" descr="preencoded.png"/>
          <p:cNvPicPr>
            <a:picLocks noChangeAspect="1"/>
          </p:cNvPicPr>
          <p:nvPr/>
        </p:nvPicPr>
        <p:blipFill>
          <a:blip r:embed="rId4"/>
          <a:stretch>
            <a:fillRect/>
          </a:stretch>
        </p:blipFill>
        <p:spPr>
          <a:xfrm>
            <a:off x="0" y="0"/>
            <a:ext cx="12192000" cy="838200"/>
          </a:xfrm>
          <a:prstGeom prst="rect">
            <a:avLst/>
          </a:prstGeom>
        </p:spPr>
      </p:pic>
      <p:pic>
        <p:nvPicPr>
          <p:cNvPr id="5" name="Image 3" descr="preencoded.png"/>
          <p:cNvPicPr>
            <a:picLocks noChangeAspect="1"/>
          </p:cNvPicPr>
          <p:nvPr/>
        </p:nvPicPr>
        <p:blipFill>
          <a:blip r:embed="rId5"/>
          <a:stretch>
            <a:fillRect/>
          </a:stretch>
        </p:blipFill>
        <p:spPr>
          <a:xfrm>
            <a:off x="5915025" y="2333625"/>
            <a:ext cx="361950" cy="342900"/>
          </a:xfrm>
          <a:prstGeom prst="rect">
            <a:avLst/>
          </a:prstGeom>
        </p:spPr>
      </p:pic>
      <p:pic>
        <p:nvPicPr>
          <p:cNvPr id="6" name="Image 4" descr="preencoded.png"/>
          <p:cNvPicPr>
            <a:picLocks noChangeAspect="1"/>
          </p:cNvPicPr>
          <p:nvPr/>
        </p:nvPicPr>
        <p:blipFill>
          <a:blip r:embed="rId6"/>
          <a:stretch>
            <a:fillRect/>
          </a:stretch>
        </p:blipFill>
        <p:spPr>
          <a:xfrm>
            <a:off x="1828800" y="1495425"/>
            <a:ext cx="2743200" cy="1181100"/>
          </a:xfrm>
          <a:prstGeom prst="rect">
            <a:avLst/>
          </a:prstGeom>
        </p:spPr>
      </p:pic>
      <p:pic>
        <p:nvPicPr>
          <p:cNvPr id="10" name="Image 8" descr="preencoded.png"/>
          <p:cNvPicPr>
            <a:picLocks noChangeAspect="1"/>
          </p:cNvPicPr>
          <p:nvPr/>
        </p:nvPicPr>
        <p:blipFill>
          <a:blip r:embed="rId6"/>
          <a:stretch>
            <a:fillRect/>
          </a:stretch>
        </p:blipFill>
        <p:spPr>
          <a:xfrm>
            <a:off x="7620000" y="1495425"/>
            <a:ext cx="2743200" cy="1181100"/>
          </a:xfrm>
          <a:prstGeom prst="rect">
            <a:avLst/>
          </a:prstGeom>
        </p:spPr>
      </p:pic>
      <p:pic>
        <p:nvPicPr>
          <p:cNvPr id="14" name="Image 12" descr="preencoded.png"/>
          <p:cNvPicPr>
            <a:picLocks noChangeAspect="1"/>
          </p:cNvPicPr>
          <p:nvPr/>
        </p:nvPicPr>
        <p:blipFill>
          <a:blip r:embed="rId6"/>
          <a:stretch>
            <a:fillRect/>
          </a:stretch>
        </p:blipFill>
        <p:spPr>
          <a:xfrm>
            <a:off x="4724400" y="2828925"/>
            <a:ext cx="2743200" cy="1181100"/>
          </a:xfrm>
          <a:prstGeom prst="rect">
            <a:avLst/>
          </a:prstGeom>
        </p:spPr>
      </p:pic>
      <p:sp>
        <p:nvSpPr>
          <p:cNvPr id="22" name="Text 0"/>
          <p:cNvSpPr/>
          <p:nvPr/>
        </p:nvSpPr>
        <p:spPr>
          <a:xfrm>
            <a:off x="381000" y="228600"/>
            <a:ext cx="11430000" cy="381000"/>
          </a:xfrm>
          <a:prstGeom prst="rect">
            <a:avLst/>
          </a:prstGeom>
          <a:noFill/>
          <a:ln/>
        </p:spPr>
        <p:txBody>
          <a:bodyPr wrap="square" lIns="0" tIns="0" rIns="0" bIns="0" rtlCol="0" anchor="t"/>
          <a:lstStyle/>
          <a:p>
            <a:pPr>
              <a:lnSpc>
                <a:spcPts val="3000"/>
              </a:lnSpc>
            </a:pPr>
            <a:r>
              <a:rPr lang="en-US" sz="2700" b="1">
                <a:solidFill>
                  <a:srgbClr val="FFFFFF"/>
                </a:solidFill>
                <a:latin typeface="ui-sans-serif" pitchFamily="34" charset="0"/>
                <a:ea typeface="ui-sans-serif" pitchFamily="34" charset="-122"/>
              </a:rPr>
              <a:t>Sample 1 Transaction : SO – DO – Invoices &amp; DO Receipt (</a:t>
            </a:r>
            <a:r>
              <a:rPr lang="en-US" sz="2700" b="1" err="1">
                <a:solidFill>
                  <a:srgbClr val="FFFFFF"/>
                </a:solidFill>
                <a:latin typeface="ui-sans-serif" pitchFamily="34" charset="0"/>
                <a:ea typeface="ui-sans-serif" pitchFamily="34" charset="-122"/>
              </a:rPr>
              <a:t>Resi</a:t>
            </a:r>
            <a:r>
              <a:rPr lang="en-US" sz="2700" b="1">
                <a:solidFill>
                  <a:srgbClr val="FFFFFF"/>
                </a:solidFill>
                <a:latin typeface="ui-sans-serif" pitchFamily="34" charset="0"/>
                <a:ea typeface="ui-sans-serif" pitchFamily="34" charset="-122"/>
              </a:rPr>
              <a:t>)</a:t>
            </a:r>
            <a:endParaRPr lang="en-US" sz="2700"/>
          </a:p>
        </p:txBody>
      </p:sp>
      <p:sp>
        <p:nvSpPr>
          <p:cNvPr id="24" name="Text 2"/>
          <p:cNvSpPr/>
          <p:nvPr/>
        </p:nvSpPr>
        <p:spPr>
          <a:xfrm>
            <a:off x="5647432" y="2752725"/>
            <a:ext cx="897136" cy="228600"/>
          </a:xfrm>
          <a:prstGeom prst="rect">
            <a:avLst/>
          </a:prstGeom>
          <a:noFill/>
          <a:ln/>
        </p:spPr>
        <p:txBody>
          <a:bodyPr wrap="square" lIns="0" tIns="0" rIns="0" bIns="0" rtlCol="0" anchor="t"/>
          <a:lstStyle/>
          <a:p>
            <a:pPr marL="0" indent="0" algn="ctr">
              <a:lnSpc>
                <a:spcPts val="1800"/>
              </a:lnSpc>
              <a:buNone/>
            </a:pPr>
            <a:r>
              <a:rPr lang="en-US" sz="1200" b="1">
                <a:solidFill>
                  <a:srgbClr val="FFFFFF"/>
                </a:solidFill>
                <a:latin typeface="ui-sans-serif" pitchFamily="34" charset="0"/>
                <a:ea typeface="ui-sans-serif" pitchFamily="34" charset="-122"/>
                <a:cs typeface="ui-sans-serif" pitchFamily="34" charset="-120"/>
              </a:rPr>
              <a:t>Odoo</a:t>
            </a:r>
            <a:endParaRPr lang="en-US" sz="1200"/>
          </a:p>
        </p:txBody>
      </p:sp>
      <p:sp>
        <p:nvSpPr>
          <p:cNvPr id="25" name="Text 3"/>
          <p:cNvSpPr/>
          <p:nvPr/>
        </p:nvSpPr>
        <p:spPr>
          <a:xfrm>
            <a:off x="5557718" y="3019425"/>
            <a:ext cx="1076563" cy="152400"/>
          </a:xfrm>
          <a:prstGeom prst="rect">
            <a:avLst/>
          </a:prstGeom>
          <a:noFill/>
          <a:ln/>
        </p:spPr>
        <p:txBody>
          <a:bodyPr wrap="square" lIns="0" tIns="0" rIns="0" bIns="0" rtlCol="0" anchor="t"/>
          <a:lstStyle/>
          <a:p>
            <a:pPr marL="0" indent="0" algn="ctr">
              <a:lnSpc>
                <a:spcPts val="1200"/>
              </a:lnSpc>
              <a:buNone/>
            </a:pPr>
            <a:r>
              <a:rPr lang="en-US" sz="900">
                <a:solidFill>
                  <a:srgbClr val="FFFFFF"/>
                </a:solidFill>
                <a:latin typeface="ui-sans-serif" pitchFamily="34" charset="0"/>
                <a:ea typeface="ui-sans-serif" pitchFamily="34" charset="-122"/>
                <a:cs typeface="ui-sans-serif" pitchFamily="34" charset="-120"/>
              </a:rPr>
              <a:t>Hub</a:t>
            </a:r>
            <a:endParaRPr lang="en-US" sz="900"/>
          </a:p>
        </p:txBody>
      </p:sp>
      <p:pic>
        <p:nvPicPr>
          <p:cNvPr id="42" name="Picture 41">
            <a:extLst>
              <a:ext uri="{FF2B5EF4-FFF2-40B4-BE49-F238E27FC236}">
                <a16:creationId xmlns:a16="http://schemas.microsoft.com/office/drawing/2014/main" id="{F0B08954-D3F8-45F4-B900-78060E7210F2}"/>
              </a:ext>
            </a:extLst>
          </p:cNvPr>
          <p:cNvPicPr>
            <a:picLocks noChangeAspect="1"/>
          </p:cNvPicPr>
          <p:nvPr/>
        </p:nvPicPr>
        <p:blipFill>
          <a:blip r:embed="rId7"/>
          <a:stretch>
            <a:fillRect/>
          </a:stretch>
        </p:blipFill>
        <p:spPr>
          <a:xfrm>
            <a:off x="10201314" y="228600"/>
            <a:ext cx="1800186" cy="368038"/>
          </a:xfrm>
          <a:prstGeom prst="rect">
            <a:avLst/>
          </a:prstGeom>
        </p:spPr>
      </p:pic>
      <p:pic>
        <p:nvPicPr>
          <p:cNvPr id="7" name="Picture 6">
            <a:extLst>
              <a:ext uri="{FF2B5EF4-FFF2-40B4-BE49-F238E27FC236}">
                <a16:creationId xmlns:a16="http://schemas.microsoft.com/office/drawing/2014/main" id="{D8AC31BA-23D0-4D42-B0E2-224D7FFAAB4F}"/>
              </a:ext>
            </a:extLst>
          </p:cNvPr>
          <p:cNvPicPr>
            <a:picLocks noChangeAspect="1"/>
          </p:cNvPicPr>
          <p:nvPr/>
        </p:nvPicPr>
        <p:blipFill>
          <a:blip r:embed="rId8"/>
          <a:stretch>
            <a:fillRect/>
          </a:stretch>
        </p:blipFill>
        <p:spPr>
          <a:xfrm>
            <a:off x="89842" y="1005609"/>
            <a:ext cx="5467875" cy="2504209"/>
          </a:xfrm>
          <a:prstGeom prst="rect">
            <a:avLst/>
          </a:prstGeom>
        </p:spPr>
      </p:pic>
      <p:sp>
        <p:nvSpPr>
          <p:cNvPr id="11" name="Oval 10">
            <a:extLst>
              <a:ext uri="{FF2B5EF4-FFF2-40B4-BE49-F238E27FC236}">
                <a16:creationId xmlns:a16="http://schemas.microsoft.com/office/drawing/2014/main" id="{3951272F-2F7E-4300-91E4-BA40309ECAF9}"/>
              </a:ext>
            </a:extLst>
          </p:cNvPr>
          <p:cNvSpPr/>
          <p:nvPr/>
        </p:nvSpPr>
        <p:spPr>
          <a:xfrm>
            <a:off x="30018" y="777009"/>
            <a:ext cx="350982" cy="3509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ID"/>
          </a:p>
        </p:txBody>
      </p:sp>
      <p:pic>
        <p:nvPicPr>
          <p:cNvPr id="8" name="Picture 7">
            <a:extLst>
              <a:ext uri="{FF2B5EF4-FFF2-40B4-BE49-F238E27FC236}">
                <a16:creationId xmlns:a16="http://schemas.microsoft.com/office/drawing/2014/main" id="{6D0ECD5F-0D2E-4AA9-A3EC-C35F48CF264A}"/>
              </a:ext>
            </a:extLst>
          </p:cNvPr>
          <p:cNvPicPr>
            <a:picLocks noChangeAspect="1"/>
          </p:cNvPicPr>
          <p:nvPr/>
        </p:nvPicPr>
        <p:blipFill>
          <a:blip r:embed="rId9"/>
          <a:stretch>
            <a:fillRect/>
          </a:stretch>
        </p:blipFill>
        <p:spPr>
          <a:xfrm>
            <a:off x="205509" y="3896354"/>
            <a:ext cx="5441923" cy="2582587"/>
          </a:xfrm>
          <a:prstGeom prst="rect">
            <a:avLst/>
          </a:prstGeom>
        </p:spPr>
      </p:pic>
      <p:sp>
        <p:nvSpPr>
          <p:cNvPr id="21" name="Oval 20">
            <a:extLst>
              <a:ext uri="{FF2B5EF4-FFF2-40B4-BE49-F238E27FC236}">
                <a16:creationId xmlns:a16="http://schemas.microsoft.com/office/drawing/2014/main" id="{1C90373E-A2D9-450F-8E29-5CCE433BFC83}"/>
              </a:ext>
            </a:extLst>
          </p:cNvPr>
          <p:cNvSpPr/>
          <p:nvPr/>
        </p:nvSpPr>
        <p:spPr>
          <a:xfrm>
            <a:off x="30018" y="3781425"/>
            <a:ext cx="350982" cy="3509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endParaRPr lang="en-ID"/>
          </a:p>
        </p:txBody>
      </p:sp>
      <p:pic>
        <p:nvPicPr>
          <p:cNvPr id="12" name="Picture 11">
            <a:extLst>
              <a:ext uri="{FF2B5EF4-FFF2-40B4-BE49-F238E27FC236}">
                <a16:creationId xmlns:a16="http://schemas.microsoft.com/office/drawing/2014/main" id="{0C6245A8-B7A9-4CC9-BD5E-29C362D4CDCE}"/>
              </a:ext>
            </a:extLst>
          </p:cNvPr>
          <p:cNvPicPr>
            <a:picLocks noChangeAspect="1"/>
          </p:cNvPicPr>
          <p:nvPr/>
        </p:nvPicPr>
        <p:blipFill>
          <a:blip r:embed="rId10"/>
          <a:stretch>
            <a:fillRect/>
          </a:stretch>
        </p:blipFill>
        <p:spPr>
          <a:xfrm>
            <a:off x="5837382" y="1013954"/>
            <a:ext cx="6138270" cy="2486025"/>
          </a:xfrm>
          <a:prstGeom prst="rect">
            <a:avLst/>
          </a:prstGeom>
        </p:spPr>
      </p:pic>
      <p:sp>
        <p:nvSpPr>
          <p:cNvPr id="26" name="Oval 25">
            <a:extLst>
              <a:ext uri="{FF2B5EF4-FFF2-40B4-BE49-F238E27FC236}">
                <a16:creationId xmlns:a16="http://schemas.microsoft.com/office/drawing/2014/main" id="{3FDB89CD-22B2-4E3C-81A1-57BD2099B917}"/>
              </a:ext>
            </a:extLst>
          </p:cNvPr>
          <p:cNvSpPr/>
          <p:nvPr/>
        </p:nvSpPr>
        <p:spPr>
          <a:xfrm>
            <a:off x="5601803" y="866198"/>
            <a:ext cx="350982" cy="3509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endParaRPr lang="en-ID"/>
          </a:p>
        </p:txBody>
      </p:sp>
      <p:pic>
        <p:nvPicPr>
          <p:cNvPr id="13" name="Picture 12">
            <a:extLst>
              <a:ext uri="{FF2B5EF4-FFF2-40B4-BE49-F238E27FC236}">
                <a16:creationId xmlns:a16="http://schemas.microsoft.com/office/drawing/2014/main" id="{31FDADAE-3780-48D2-8E13-F5CC9D536A57}"/>
              </a:ext>
            </a:extLst>
          </p:cNvPr>
          <p:cNvPicPr>
            <a:picLocks noChangeAspect="1"/>
          </p:cNvPicPr>
          <p:nvPr/>
        </p:nvPicPr>
        <p:blipFill>
          <a:blip r:embed="rId11"/>
          <a:stretch>
            <a:fillRect/>
          </a:stretch>
        </p:blipFill>
        <p:spPr>
          <a:xfrm>
            <a:off x="7296728" y="3798564"/>
            <a:ext cx="3445164" cy="2988949"/>
          </a:xfrm>
          <a:prstGeom prst="rect">
            <a:avLst/>
          </a:prstGeom>
        </p:spPr>
      </p:pic>
      <p:sp>
        <p:nvSpPr>
          <p:cNvPr id="23" name="Oval 22">
            <a:extLst>
              <a:ext uri="{FF2B5EF4-FFF2-40B4-BE49-F238E27FC236}">
                <a16:creationId xmlns:a16="http://schemas.microsoft.com/office/drawing/2014/main" id="{8F623F70-06C8-4702-B42A-8DB9CCBC0932}"/>
              </a:ext>
            </a:extLst>
          </p:cNvPr>
          <p:cNvSpPr/>
          <p:nvPr/>
        </p:nvSpPr>
        <p:spPr>
          <a:xfrm>
            <a:off x="7121237" y="3605068"/>
            <a:ext cx="350982" cy="3509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endParaRPr lang="en-ID"/>
          </a:p>
        </p:txBody>
      </p:sp>
    </p:spTree>
    <p:extLst>
      <p:ext uri="{BB962C8B-B14F-4D97-AF65-F5344CB8AC3E}">
        <p14:creationId xmlns:p14="http://schemas.microsoft.com/office/powerpoint/2010/main" val="3393989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1" descr="preencoded.png"/>
          <p:cNvPicPr>
            <a:picLocks noChangeAspect="1"/>
          </p:cNvPicPr>
          <p:nvPr/>
        </p:nvPicPr>
        <p:blipFill>
          <a:blip r:embed="rId3"/>
          <a:stretch>
            <a:fillRect/>
          </a:stretch>
        </p:blipFill>
        <p:spPr>
          <a:xfrm>
            <a:off x="0" y="0"/>
            <a:ext cx="2895600" cy="2895600"/>
          </a:xfrm>
          <a:prstGeom prst="rect">
            <a:avLst/>
          </a:prstGeom>
        </p:spPr>
      </p:pic>
      <p:pic>
        <p:nvPicPr>
          <p:cNvPr id="4" name="Image 2" descr="preencoded.png"/>
          <p:cNvPicPr>
            <a:picLocks noChangeAspect="1"/>
          </p:cNvPicPr>
          <p:nvPr/>
        </p:nvPicPr>
        <p:blipFill>
          <a:blip r:embed="rId4"/>
          <a:stretch>
            <a:fillRect/>
          </a:stretch>
        </p:blipFill>
        <p:spPr>
          <a:xfrm>
            <a:off x="8763000" y="3429000"/>
            <a:ext cx="3048000" cy="3048000"/>
          </a:xfrm>
          <a:prstGeom prst="rect">
            <a:avLst/>
          </a:prstGeom>
        </p:spPr>
      </p:pic>
      <p:pic>
        <p:nvPicPr>
          <p:cNvPr id="5" name="Image 3" descr="preencoded.png"/>
          <p:cNvPicPr>
            <a:picLocks noChangeAspect="1"/>
          </p:cNvPicPr>
          <p:nvPr/>
        </p:nvPicPr>
        <p:blipFill>
          <a:blip r:embed="rId5"/>
          <a:stretch>
            <a:fillRect/>
          </a:stretch>
        </p:blipFill>
        <p:spPr>
          <a:xfrm>
            <a:off x="3048000" y="4419600"/>
            <a:ext cx="2438400" cy="2438400"/>
          </a:xfrm>
          <a:prstGeom prst="rect">
            <a:avLst/>
          </a:prstGeom>
        </p:spPr>
      </p:pic>
      <p:pic>
        <p:nvPicPr>
          <p:cNvPr id="6" name="Image 4" descr="preencoded.png"/>
          <p:cNvPicPr>
            <a:picLocks noChangeAspect="1"/>
          </p:cNvPicPr>
          <p:nvPr/>
        </p:nvPicPr>
        <p:blipFill>
          <a:blip r:embed="rId6"/>
          <a:stretch>
            <a:fillRect/>
          </a:stretch>
        </p:blipFill>
        <p:spPr>
          <a:xfrm>
            <a:off x="0" y="0"/>
            <a:ext cx="12192000" cy="76200"/>
          </a:xfrm>
          <a:prstGeom prst="rect">
            <a:avLst/>
          </a:prstGeom>
        </p:spPr>
      </p:pic>
      <p:pic>
        <p:nvPicPr>
          <p:cNvPr id="7" name="Image 5" descr="preencoded.png"/>
          <p:cNvPicPr>
            <a:picLocks noChangeAspect="1"/>
          </p:cNvPicPr>
          <p:nvPr/>
        </p:nvPicPr>
        <p:blipFill>
          <a:blip r:embed="rId7"/>
          <a:stretch>
            <a:fillRect/>
          </a:stretch>
        </p:blipFill>
        <p:spPr>
          <a:xfrm>
            <a:off x="0" y="6781800"/>
            <a:ext cx="12192000" cy="76200"/>
          </a:xfrm>
          <a:prstGeom prst="rect">
            <a:avLst/>
          </a:prstGeom>
        </p:spPr>
      </p:pic>
      <p:pic>
        <p:nvPicPr>
          <p:cNvPr id="8" name="Image 6" descr="preencoded.png"/>
          <p:cNvPicPr>
            <a:picLocks noChangeAspect="1"/>
          </p:cNvPicPr>
          <p:nvPr/>
        </p:nvPicPr>
        <p:blipFill>
          <a:blip r:embed="rId8"/>
          <a:stretch>
            <a:fillRect/>
          </a:stretch>
        </p:blipFill>
        <p:spPr>
          <a:xfrm>
            <a:off x="5334000" y="3077634"/>
            <a:ext cx="914400" cy="38100"/>
          </a:xfrm>
          <a:prstGeom prst="rect">
            <a:avLst/>
          </a:prstGeom>
        </p:spPr>
      </p:pic>
      <p:pic>
        <p:nvPicPr>
          <p:cNvPr id="9" name="Image 7" descr="preencoded.png"/>
          <p:cNvPicPr>
            <a:picLocks noChangeAspect="1"/>
          </p:cNvPicPr>
          <p:nvPr/>
        </p:nvPicPr>
        <p:blipFill>
          <a:blip r:embed="rId9"/>
          <a:stretch>
            <a:fillRect/>
          </a:stretch>
        </p:blipFill>
        <p:spPr>
          <a:xfrm>
            <a:off x="3657600" y="3420534"/>
            <a:ext cx="609600" cy="609600"/>
          </a:xfrm>
          <a:prstGeom prst="rect">
            <a:avLst/>
          </a:prstGeom>
        </p:spPr>
      </p:pic>
      <p:pic>
        <p:nvPicPr>
          <p:cNvPr id="10" name="Image 8" descr="preencoded.png"/>
          <p:cNvPicPr>
            <a:picLocks noChangeAspect="1"/>
          </p:cNvPicPr>
          <p:nvPr/>
        </p:nvPicPr>
        <p:blipFill>
          <a:blip r:embed="rId10"/>
          <a:stretch>
            <a:fillRect/>
          </a:stretch>
        </p:blipFill>
        <p:spPr>
          <a:xfrm>
            <a:off x="4419600" y="3706284"/>
            <a:ext cx="914400" cy="38100"/>
          </a:xfrm>
          <a:prstGeom prst="rect">
            <a:avLst/>
          </a:prstGeom>
        </p:spPr>
      </p:pic>
      <p:pic>
        <p:nvPicPr>
          <p:cNvPr id="11" name="Image 9" descr="preencoded.png"/>
          <p:cNvPicPr>
            <a:picLocks noChangeAspect="1"/>
          </p:cNvPicPr>
          <p:nvPr/>
        </p:nvPicPr>
        <p:blipFill>
          <a:blip r:embed="rId11"/>
          <a:stretch>
            <a:fillRect/>
          </a:stretch>
        </p:blipFill>
        <p:spPr>
          <a:xfrm>
            <a:off x="5486400" y="3420534"/>
            <a:ext cx="609600" cy="609600"/>
          </a:xfrm>
          <a:prstGeom prst="rect">
            <a:avLst/>
          </a:prstGeom>
        </p:spPr>
      </p:pic>
      <p:pic>
        <p:nvPicPr>
          <p:cNvPr id="12" name="Image 10" descr="preencoded.png"/>
          <p:cNvPicPr>
            <a:picLocks noChangeAspect="1"/>
          </p:cNvPicPr>
          <p:nvPr/>
        </p:nvPicPr>
        <p:blipFill>
          <a:blip r:embed="rId12"/>
          <a:stretch>
            <a:fillRect/>
          </a:stretch>
        </p:blipFill>
        <p:spPr>
          <a:xfrm>
            <a:off x="6248400" y="3706284"/>
            <a:ext cx="914400" cy="38100"/>
          </a:xfrm>
          <a:prstGeom prst="rect">
            <a:avLst/>
          </a:prstGeom>
        </p:spPr>
      </p:pic>
      <p:pic>
        <p:nvPicPr>
          <p:cNvPr id="13" name="Image 11" descr="preencoded.png"/>
          <p:cNvPicPr>
            <a:picLocks noChangeAspect="1"/>
          </p:cNvPicPr>
          <p:nvPr/>
        </p:nvPicPr>
        <p:blipFill>
          <a:blip r:embed="rId13"/>
          <a:stretch>
            <a:fillRect/>
          </a:stretch>
        </p:blipFill>
        <p:spPr>
          <a:xfrm>
            <a:off x="7315200" y="3420534"/>
            <a:ext cx="609600" cy="609600"/>
          </a:xfrm>
          <a:prstGeom prst="rect">
            <a:avLst/>
          </a:prstGeom>
        </p:spPr>
      </p:pic>
      <p:pic>
        <p:nvPicPr>
          <p:cNvPr id="19" name="Picture 18">
            <a:extLst>
              <a:ext uri="{FF2B5EF4-FFF2-40B4-BE49-F238E27FC236}">
                <a16:creationId xmlns:a16="http://schemas.microsoft.com/office/drawing/2014/main" id="{5F15CAAB-0247-4503-ADA2-1DC14D4D3B49}"/>
              </a:ext>
            </a:extLst>
          </p:cNvPr>
          <p:cNvPicPr>
            <a:picLocks noChangeAspect="1"/>
          </p:cNvPicPr>
          <p:nvPr/>
        </p:nvPicPr>
        <p:blipFill>
          <a:blip r:embed="rId14"/>
          <a:stretch>
            <a:fillRect/>
          </a:stretch>
        </p:blipFill>
        <p:spPr>
          <a:xfrm>
            <a:off x="10391814" y="6413762"/>
            <a:ext cx="1800186" cy="368038"/>
          </a:xfrm>
          <a:prstGeom prst="rect">
            <a:avLst/>
          </a:prstGeom>
        </p:spPr>
      </p:pic>
      <p:sp>
        <p:nvSpPr>
          <p:cNvPr id="18" name="Text 1">
            <a:extLst>
              <a:ext uri="{FF2B5EF4-FFF2-40B4-BE49-F238E27FC236}">
                <a16:creationId xmlns:a16="http://schemas.microsoft.com/office/drawing/2014/main" id="{F9CFB606-4FD5-4330-B5F4-0346D96CE69E}"/>
              </a:ext>
            </a:extLst>
          </p:cNvPr>
          <p:cNvSpPr/>
          <p:nvPr/>
        </p:nvSpPr>
        <p:spPr>
          <a:xfrm>
            <a:off x="2452707" y="2003427"/>
            <a:ext cx="7315200" cy="609600"/>
          </a:xfrm>
          <a:prstGeom prst="rect">
            <a:avLst/>
          </a:prstGeom>
          <a:noFill/>
          <a:ln/>
        </p:spPr>
        <p:txBody>
          <a:bodyPr wrap="square" lIns="0" tIns="0" rIns="0" bIns="0" rtlCol="0" anchor="t"/>
          <a:lstStyle/>
          <a:p>
            <a:pPr algn="ctr">
              <a:lnSpc>
                <a:spcPts val="2925"/>
              </a:lnSpc>
            </a:pPr>
            <a:r>
              <a:rPr lang="en-US" sz="2400">
                <a:solidFill>
                  <a:srgbClr val="374151"/>
                </a:solidFill>
                <a:latin typeface="ui-sans-serif" pitchFamily="34" charset="0"/>
                <a:ea typeface="ui-sans-serif" pitchFamily="34" charset="-122"/>
                <a:cs typeface="ui-sans-serif" pitchFamily="34" charset="-120"/>
              </a:rPr>
              <a:t>Integration local e-Commerce (by ERP </a:t>
            </a:r>
            <a:r>
              <a:rPr lang="en-US" sz="2400" err="1">
                <a:solidFill>
                  <a:srgbClr val="374151"/>
                </a:solidFill>
                <a:latin typeface="ui-sans-serif" pitchFamily="34" charset="0"/>
                <a:ea typeface="ui-sans-serif" pitchFamily="34" charset="-122"/>
                <a:cs typeface="ui-sans-serif" pitchFamily="34" charset="-120"/>
              </a:rPr>
              <a:t>infinyscloud</a:t>
            </a:r>
            <a:r>
              <a:rPr lang="en-US" sz="2400">
                <a:solidFill>
                  <a:srgbClr val="374151"/>
                </a:solidFill>
                <a:latin typeface="ui-sans-serif" pitchFamily="34" charset="0"/>
                <a:ea typeface="ui-sans-serif" pitchFamily="34" charset="-122"/>
                <a:cs typeface="ui-sans-serif" pitchFamily="34" charset="-120"/>
              </a:rPr>
              <a:t>), with sample Delivery API Raja </a:t>
            </a:r>
            <a:r>
              <a:rPr lang="en-US" sz="2400" err="1">
                <a:solidFill>
                  <a:srgbClr val="374151"/>
                </a:solidFill>
                <a:latin typeface="ui-sans-serif" pitchFamily="34" charset="0"/>
                <a:ea typeface="ui-sans-serif" pitchFamily="34" charset="-122"/>
                <a:cs typeface="ui-sans-serif" pitchFamily="34" charset="-120"/>
              </a:rPr>
              <a:t>Ongkir</a:t>
            </a:r>
            <a:endParaRPr lang="en-US" sz="2400">
              <a:solidFill>
                <a:srgbClr val="374151"/>
              </a:solidFill>
              <a:latin typeface="ui-sans-serif" pitchFamily="34" charset="0"/>
              <a:ea typeface="ui-sans-serif" pitchFamily="34" charset="-122"/>
              <a:cs typeface="ui-sans-serif" pitchFamily="34" charset="-120"/>
            </a:endParaRPr>
          </a:p>
        </p:txBody>
      </p:sp>
    </p:spTree>
    <p:extLst>
      <p:ext uri="{BB962C8B-B14F-4D97-AF65-F5344CB8AC3E}">
        <p14:creationId xmlns:p14="http://schemas.microsoft.com/office/powerpoint/2010/main" val="4178553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D27D3-F92A-6749-E9CC-E8A2FAB1ABE3}"/>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4B021C94-9653-E1FE-4BF6-D104D839DAFD}"/>
              </a:ext>
            </a:extLst>
          </p:cNvPr>
          <p:cNvPicPr>
            <a:picLocks noChangeAspect="1"/>
          </p:cNvPicPr>
          <p:nvPr/>
        </p:nvPicPr>
        <p:blipFill>
          <a:blip r:embed="rId3"/>
          <a:stretch>
            <a:fillRect/>
          </a:stretch>
        </p:blipFill>
        <p:spPr>
          <a:xfrm>
            <a:off x="0" y="0"/>
            <a:ext cx="12192000" cy="6858000"/>
          </a:xfrm>
          <a:prstGeom prst="rect">
            <a:avLst/>
          </a:prstGeom>
        </p:spPr>
      </p:pic>
      <p:pic>
        <p:nvPicPr>
          <p:cNvPr id="3" name="Image 1" descr="preencoded.png">
            <a:extLst>
              <a:ext uri="{FF2B5EF4-FFF2-40B4-BE49-F238E27FC236}">
                <a16:creationId xmlns:a16="http://schemas.microsoft.com/office/drawing/2014/main" id="{87CDBE83-CD54-9D71-C420-2469327699F9}"/>
              </a:ext>
            </a:extLst>
          </p:cNvPr>
          <p:cNvPicPr>
            <a:picLocks noChangeAspect="1"/>
          </p:cNvPicPr>
          <p:nvPr/>
        </p:nvPicPr>
        <p:blipFill>
          <a:blip r:embed="rId4"/>
          <a:stretch>
            <a:fillRect/>
          </a:stretch>
        </p:blipFill>
        <p:spPr>
          <a:xfrm>
            <a:off x="0" y="0"/>
            <a:ext cx="12192000" cy="838200"/>
          </a:xfrm>
          <a:prstGeom prst="rect">
            <a:avLst/>
          </a:prstGeom>
        </p:spPr>
      </p:pic>
      <p:pic>
        <p:nvPicPr>
          <p:cNvPr id="5" name="Image 3" descr="preencoded.png">
            <a:extLst>
              <a:ext uri="{FF2B5EF4-FFF2-40B4-BE49-F238E27FC236}">
                <a16:creationId xmlns:a16="http://schemas.microsoft.com/office/drawing/2014/main" id="{38ED4860-315E-951A-3DA5-7D05BF3308EA}"/>
              </a:ext>
            </a:extLst>
          </p:cNvPr>
          <p:cNvPicPr>
            <a:picLocks noChangeAspect="1"/>
          </p:cNvPicPr>
          <p:nvPr/>
        </p:nvPicPr>
        <p:blipFill>
          <a:blip r:embed="rId5"/>
          <a:stretch>
            <a:fillRect/>
          </a:stretch>
        </p:blipFill>
        <p:spPr>
          <a:xfrm>
            <a:off x="5915025" y="2333625"/>
            <a:ext cx="361950" cy="342900"/>
          </a:xfrm>
          <a:prstGeom prst="rect">
            <a:avLst/>
          </a:prstGeom>
        </p:spPr>
      </p:pic>
      <p:pic>
        <p:nvPicPr>
          <p:cNvPr id="6" name="Image 4" descr="preencoded.png">
            <a:extLst>
              <a:ext uri="{FF2B5EF4-FFF2-40B4-BE49-F238E27FC236}">
                <a16:creationId xmlns:a16="http://schemas.microsoft.com/office/drawing/2014/main" id="{223170F7-ECAF-7142-73EB-E87B127C6328}"/>
              </a:ext>
            </a:extLst>
          </p:cNvPr>
          <p:cNvPicPr>
            <a:picLocks noChangeAspect="1"/>
          </p:cNvPicPr>
          <p:nvPr/>
        </p:nvPicPr>
        <p:blipFill>
          <a:blip r:embed="rId6"/>
          <a:stretch>
            <a:fillRect/>
          </a:stretch>
        </p:blipFill>
        <p:spPr>
          <a:xfrm>
            <a:off x="1828800" y="1495425"/>
            <a:ext cx="2743200" cy="1181100"/>
          </a:xfrm>
          <a:prstGeom prst="rect">
            <a:avLst/>
          </a:prstGeom>
        </p:spPr>
      </p:pic>
      <p:pic>
        <p:nvPicPr>
          <p:cNvPr id="10" name="Image 8" descr="preencoded.png">
            <a:extLst>
              <a:ext uri="{FF2B5EF4-FFF2-40B4-BE49-F238E27FC236}">
                <a16:creationId xmlns:a16="http://schemas.microsoft.com/office/drawing/2014/main" id="{9F7908C3-62CF-A47C-88EA-382523E2814B}"/>
              </a:ext>
            </a:extLst>
          </p:cNvPr>
          <p:cNvPicPr>
            <a:picLocks noChangeAspect="1"/>
          </p:cNvPicPr>
          <p:nvPr/>
        </p:nvPicPr>
        <p:blipFill>
          <a:blip r:embed="rId6"/>
          <a:stretch>
            <a:fillRect/>
          </a:stretch>
        </p:blipFill>
        <p:spPr>
          <a:xfrm>
            <a:off x="7620000" y="1495425"/>
            <a:ext cx="2743200" cy="1181100"/>
          </a:xfrm>
          <a:prstGeom prst="rect">
            <a:avLst/>
          </a:prstGeom>
        </p:spPr>
      </p:pic>
      <p:pic>
        <p:nvPicPr>
          <p:cNvPr id="12" name="Image 10" descr="preencoded.png">
            <a:extLst>
              <a:ext uri="{FF2B5EF4-FFF2-40B4-BE49-F238E27FC236}">
                <a16:creationId xmlns:a16="http://schemas.microsoft.com/office/drawing/2014/main" id="{DBE9D8BE-A5F9-40E8-CB74-93E3492E7F8A}"/>
              </a:ext>
            </a:extLst>
          </p:cNvPr>
          <p:cNvPicPr>
            <a:picLocks noChangeAspect="1"/>
          </p:cNvPicPr>
          <p:nvPr/>
        </p:nvPicPr>
        <p:blipFill>
          <a:blip r:embed="rId6"/>
          <a:stretch>
            <a:fillRect/>
          </a:stretch>
        </p:blipFill>
        <p:spPr>
          <a:xfrm>
            <a:off x="1828800" y="2828925"/>
            <a:ext cx="2743200" cy="1181100"/>
          </a:xfrm>
          <a:prstGeom prst="rect">
            <a:avLst/>
          </a:prstGeom>
        </p:spPr>
      </p:pic>
      <p:pic>
        <p:nvPicPr>
          <p:cNvPr id="14" name="Image 12" descr="preencoded.png">
            <a:extLst>
              <a:ext uri="{FF2B5EF4-FFF2-40B4-BE49-F238E27FC236}">
                <a16:creationId xmlns:a16="http://schemas.microsoft.com/office/drawing/2014/main" id="{F0C26341-2580-62A1-0F1B-E0177C54A89C}"/>
              </a:ext>
            </a:extLst>
          </p:cNvPr>
          <p:cNvPicPr>
            <a:picLocks noChangeAspect="1"/>
          </p:cNvPicPr>
          <p:nvPr/>
        </p:nvPicPr>
        <p:blipFill>
          <a:blip r:embed="rId6"/>
          <a:stretch>
            <a:fillRect/>
          </a:stretch>
        </p:blipFill>
        <p:spPr>
          <a:xfrm>
            <a:off x="4724400" y="2828925"/>
            <a:ext cx="2743200" cy="1181100"/>
          </a:xfrm>
          <a:prstGeom prst="rect">
            <a:avLst/>
          </a:prstGeom>
        </p:spPr>
      </p:pic>
      <p:sp>
        <p:nvSpPr>
          <p:cNvPr id="22" name="Text 0">
            <a:extLst>
              <a:ext uri="{FF2B5EF4-FFF2-40B4-BE49-F238E27FC236}">
                <a16:creationId xmlns:a16="http://schemas.microsoft.com/office/drawing/2014/main" id="{68A0D4B6-797A-8014-E71D-73A90757EE3F}"/>
              </a:ext>
            </a:extLst>
          </p:cNvPr>
          <p:cNvSpPr/>
          <p:nvPr/>
        </p:nvSpPr>
        <p:spPr>
          <a:xfrm>
            <a:off x="381000" y="228600"/>
            <a:ext cx="11430000" cy="381000"/>
          </a:xfrm>
          <a:prstGeom prst="rect">
            <a:avLst/>
          </a:prstGeom>
          <a:noFill/>
          <a:ln/>
        </p:spPr>
        <p:txBody>
          <a:bodyPr wrap="square" lIns="0" tIns="0" rIns="0" bIns="0" rtlCol="0" anchor="t"/>
          <a:lstStyle/>
          <a:p>
            <a:pPr marL="0" indent="0">
              <a:lnSpc>
                <a:spcPts val="3000"/>
              </a:lnSpc>
              <a:buNone/>
            </a:pPr>
            <a:r>
              <a:rPr lang="en-US" sz="2700" b="1">
                <a:solidFill>
                  <a:srgbClr val="FFFFFF"/>
                </a:solidFill>
                <a:latin typeface="ui-sans-serif" pitchFamily="34" charset="0"/>
                <a:ea typeface="ui-sans-serif" pitchFamily="34" charset="-122"/>
                <a:cs typeface="ui-sans-serif" pitchFamily="34" charset="-120"/>
              </a:rPr>
              <a:t>Raja </a:t>
            </a:r>
            <a:r>
              <a:rPr lang="en-US" sz="2700" b="1" err="1">
                <a:solidFill>
                  <a:srgbClr val="FFFFFF"/>
                </a:solidFill>
                <a:latin typeface="ui-sans-serif" pitchFamily="34" charset="0"/>
                <a:ea typeface="ui-sans-serif" pitchFamily="34" charset="-122"/>
                <a:cs typeface="ui-sans-serif" pitchFamily="34" charset="-120"/>
              </a:rPr>
              <a:t>Ongkir</a:t>
            </a:r>
            <a:endParaRPr lang="en-US" sz="2700"/>
          </a:p>
        </p:txBody>
      </p:sp>
      <p:sp>
        <p:nvSpPr>
          <p:cNvPr id="23" name="Text 1">
            <a:extLst>
              <a:ext uri="{FF2B5EF4-FFF2-40B4-BE49-F238E27FC236}">
                <a16:creationId xmlns:a16="http://schemas.microsoft.com/office/drawing/2014/main" id="{8DEAE273-0978-D9B1-D4EB-8BD534945973}"/>
              </a:ext>
            </a:extLst>
          </p:cNvPr>
          <p:cNvSpPr/>
          <p:nvPr/>
        </p:nvSpPr>
        <p:spPr>
          <a:xfrm>
            <a:off x="228600" y="1146590"/>
            <a:ext cx="11582400" cy="1248834"/>
          </a:xfrm>
          <a:prstGeom prst="rect">
            <a:avLst/>
          </a:prstGeom>
          <a:noFill/>
          <a:ln/>
        </p:spPr>
        <p:txBody>
          <a:bodyPr wrap="square" lIns="0" tIns="0" rIns="0" bIns="0" rtlCol="0" anchor="t"/>
          <a:lstStyle/>
          <a:p>
            <a:pPr>
              <a:lnSpc>
                <a:spcPts val="2438"/>
              </a:lnSpc>
            </a:pPr>
            <a:r>
              <a:rPr lang="en-US" sz="1600" err="1">
                <a:solidFill>
                  <a:srgbClr val="374151"/>
                </a:solidFill>
                <a:ea typeface="ui-sans-serif" pitchFamily="34" charset="-122"/>
                <a:cs typeface="ui-sans-serif" pitchFamily="34" charset="-120"/>
              </a:rPr>
              <a:t>RajaOngkir</a:t>
            </a:r>
            <a:r>
              <a:rPr lang="en-US" sz="1600">
                <a:solidFill>
                  <a:srgbClr val="374151"/>
                </a:solidFill>
                <a:ea typeface="ui-sans-serif" pitchFamily="34" charset="-122"/>
                <a:cs typeface="ui-sans-serif" pitchFamily="34" charset="-120"/>
              </a:rPr>
              <a:t> is an API-based platform that provides shipping cost data from various courier services in Indonesia (e.g., JNE, TIKI, </a:t>
            </a:r>
            <a:r>
              <a:rPr lang="en-US" sz="1600" err="1">
                <a:solidFill>
                  <a:srgbClr val="374151"/>
                </a:solidFill>
                <a:ea typeface="ui-sans-serif" pitchFamily="34" charset="-122"/>
                <a:cs typeface="ui-sans-serif" pitchFamily="34" charset="-120"/>
              </a:rPr>
              <a:t>SiCepat</a:t>
            </a:r>
            <a:r>
              <a:rPr lang="en-US" sz="1600">
                <a:solidFill>
                  <a:srgbClr val="374151"/>
                </a:solidFill>
                <a:ea typeface="ui-sans-serif" pitchFamily="34" charset="-122"/>
                <a:cs typeface="ui-sans-serif" pitchFamily="34" charset="-120"/>
              </a:rPr>
              <a:t>, POS Indonesia).It allows Odoo eCommerce to automatically calculate shipping rates during checkout without manually checking courier websites.</a:t>
            </a:r>
            <a:endParaRPr lang="en-US" sz="1600"/>
          </a:p>
        </p:txBody>
      </p:sp>
      <p:sp>
        <p:nvSpPr>
          <p:cNvPr id="24" name="Text 2">
            <a:extLst>
              <a:ext uri="{FF2B5EF4-FFF2-40B4-BE49-F238E27FC236}">
                <a16:creationId xmlns:a16="http://schemas.microsoft.com/office/drawing/2014/main" id="{34FBC309-F30F-5A97-9193-523CAF422166}"/>
              </a:ext>
            </a:extLst>
          </p:cNvPr>
          <p:cNvSpPr/>
          <p:nvPr/>
        </p:nvSpPr>
        <p:spPr>
          <a:xfrm>
            <a:off x="5647432" y="2752725"/>
            <a:ext cx="897136" cy="228600"/>
          </a:xfrm>
          <a:prstGeom prst="rect">
            <a:avLst/>
          </a:prstGeom>
          <a:noFill/>
          <a:ln/>
        </p:spPr>
        <p:txBody>
          <a:bodyPr wrap="square" lIns="0" tIns="0" rIns="0" bIns="0" rtlCol="0" anchor="t"/>
          <a:lstStyle/>
          <a:p>
            <a:pPr marL="0" indent="0" algn="ctr">
              <a:lnSpc>
                <a:spcPts val="1800"/>
              </a:lnSpc>
              <a:buNone/>
            </a:pPr>
            <a:r>
              <a:rPr lang="en-US" sz="1200" b="1">
                <a:solidFill>
                  <a:srgbClr val="FFFFFF"/>
                </a:solidFill>
                <a:latin typeface="ui-sans-serif" pitchFamily="34" charset="0"/>
                <a:ea typeface="ui-sans-serif" pitchFamily="34" charset="-122"/>
                <a:cs typeface="ui-sans-serif" pitchFamily="34" charset="-120"/>
              </a:rPr>
              <a:t>Odoo</a:t>
            </a:r>
            <a:endParaRPr lang="en-US" sz="1200"/>
          </a:p>
        </p:txBody>
      </p:sp>
      <p:sp>
        <p:nvSpPr>
          <p:cNvPr id="25" name="Text 3">
            <a:extLst>
              <a:ext uri="{FF2B5EF4-FFF2-40B4-BE49-F238E27FC236}">
                <a16:creationId xmlns:a16="http://schemas.microsoft.com/office/drawing/2014/main" id="{1C386C91-0859-5E5F-0D78-C252A06AEA0C}"/>
              </a:ext>
            </a:extLst>
          </p:cNvPr>
          <p:cNvSpPr/>
          <p:nvPr/>
        </p:nvSpPr>
        <p:spPr>
          <a:xfrm>
            <a:off x="5557718" y="3019425"/>
            <a:ext cx="1076563" cy="152400"/>
          </a:xfrm>
          <a:prstGeom prst="rect">
            <a:avLst/>
          </a:prstGeom>
          <a:noFill/>
          <a:ln/>
        </p:spPr>
        <p:txBody>
          <a:bodyPr wrap="square" lIns="0" tIns="0" rIns="0" bIns="0" rtlCol="0" anchor="t"/>
          <a:lstStyle/>
          <a:p>
            <a:pPr marL="0" indent="0" algn="ctr">
              <a:lnSpc>
                <a:spcPts val="1200"/>
              </a:lnSpc>
              <a:buNone/>
            </a:pPr>
            <a:r>
              <a:rPr lang="en-US" sz="900">
                <a:solidFill>
                  <a:srgbClr val="FFFFFF"/>
                </a:solidFill>
                <a:latin typeface="ui-sans-serif" pitchFamily="34" charset="0"/>
                <a:ea typeface="ui-sans-serif" pitchFamily="34" charset="-122"/>
                <a:cs typeface="ui-sans-serif" pitchFamily="34" charset="-120"/>
              </a:rPr>
              <a:t>Hub</a:t>
            </a:r>
            <a:endParaRPr lang="en-US" sz="900"/>
          </a:p>
        </p:txBody>
      </p:sp>
      <p:pic>
        <p:nvPicPr>
          <p:cNvPr id="42" name="Picture 41">
            <a:extLst>
              <a:ext uri="{FF2B5EF4-FFF2-40B4-BE49-F238E27FC236}">
                <a16:creationId xmlns:a16="http://schemas.microsoft.com/office/drawing/2014/main" id="{20D4A2A5-614C-45A2-ABD8-7ABEF90DA993}"/>
              </a:ext>
            </a:extLst>
          </p:cNvPr>
          <p:cNvPicPr>
            <a:picLocks noChangeAspect="1"/>
          </p:cNvPicPr>
          <p:nvPr/>
        </p:nvPicPr>
        <p:blipFill>
          <a:blip r:embed="rId7"/>
          <a:stretch>
            <a:fillRect/>
          </a:stretch>
        </p:blipFill>
        <p:spPr>
          <a:xfrm>
            <a:off x="10201314" y="228600"/>
            <a:ext cx="1800186" cy="368038"/>
          </a:xfrm>
          <a:prstGeom prst="rect">
            <a:avLst/>
          </a:prstGeom>
        </p:spPr>
      </p:pic>
      <p:pic>
        <p:nvPicPr>
          <p:cNvPr id="15" name="Picture 14">
            <a:extLst>
              <a:ext uri="{FF2B5EF4-FFF2-40B4-BE49-F238E27FC236}">
                <a16:creationId xmlns:a16="http://schemas.microsoft.com/office/drawing/2014/main" id="{5FC9DC1A-12CF-D039-5B75-5FAC678395C8}"/>
              </a:ext>
            </a:extLst>
          </p:cNvPr>
          <p:cNvPicPr>
            <a:picLocks noChangeAspect="1"/>
          </p:cNvPicPr>
          <p:nvPr/>
        </p:nvPicPr>
        <p:blipFill>
          <a:blip r:embed="rId8"/>
          <a:srcRect/>
          <a:stretch/>
        </p:blipFill>
        <p:spPr>
          <a:xfrm>
            <a:off x="2427440" y="2347799"/>
            <a:ext cx="6913787" cy="3222701"/>
          </a:xfrm>
          <a:prstGeom prst="rect">
            <a:avLst/>
          </a:prstGeom>
        </p:spPr>
      </p:pic>
    </p:spTree>
    <p:extLst>
      <p:ext uri="{BB962C8B-B14F-4D97-AF65-F5344CB8AC3E}">
        <p14:creationId xmlns:p14="http://schemas.microsoft.com/office/powerpoint/2010/main" val="2447286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D8CED-FF0A-837F-CF2C-33F3C7476BED}"/>
            </a:ext>
          </a:extLst>
        </p:cNvPr>
        <p:cNvGrpSpPr/>
        <p:nvPr/>
      </p:nvGrpSpPr>
      <p:grpSpPr>
        <a:xfrm>
          <a:off x="0" y="0"/>
          <a:ext cx="0" cy="0"/>
          <a:chOff x="0" y="0"/>
          <a:chExt cx="0" cy="0"/>
        </a:xfrm>
      </p:grpSpPr>
      <p:pic>
        <p:nvPicPr>
          <p:cNvPr id="3" name="Image 1" descr="preencoded.png">
            <a:extLst>
              <a:ext uri="{FF2B5EF4-FFF2-40B4-BE49-F238E27FC236}">
                <a16:creationId xmlns:a16="http://schemas.microsoft.com/office/drawing/2014/main" id="{F07166FA-6329-7CAA-6109-60FDDCC974A6}"/>
              </a:ext>
            </a:extLst>
          </p:cNvPr>
          <p:cNvPicPr>
            <a:picLocks noChangeAspect="1"/>
          </p:cNvPicPr>
          <p:nvPr/>
        </p:nvPicPr>
        <p:blipFill>
          <a:blip r:embed="rId3"/>
          <a:stretch>
            <a:fillRect/>
          </a:stretch>
        </p:blipFill>
        <p:spPr>
          <a:xfrm>
            <a:off x="0" y="0"/>
            <a:ext cx="12192000" cy="838200"/>
          </a:xfrm>
          <a:prstGeom prst="rect">
            <a:avLst/>
          </a:prstGeom>
        </p:spPr>
      </p:pic>
      <p:pic>
        <p:nvPicPr>
          <p:cNvPr id="5" name="Image 3" descr="preencoded.png">
            <a:extLst>
              <a:ext uri="{FF2B5EF4-FFF2-40B4-BE49-F238E27FC236}">
                <a16:creationId xmlns:a16="http://schemas.microsoft.com/office/drawing/2014/main" id="{C702B12C-81D6-CAC8-D58B-06A13603DDDF}"/>
              </a:ext>
            </a:extLst>
          </p:cNvPr>
          <p:cNvPicPr>
            <a:picLocks noChangeAspect="1"/>
          </p:cNvPicPr>
          <p:nvPr/>
        </p:nvPicPr>
        <p:blipFill>
          <a:blip r:embed="rId4"/>
          <a:stretch>
            <a:fillRect/>
          </a:stretch>
        </p:blipFill>
        <p:spPr>
          <a:xfrm>
            <a:off x="5915025" y="2333625"/>
            <a:ext cx="361950" cy="342900"/>
          </a:xfrm>
          <a:prstGeom prst="rect">
            <a:avLst/>
          </a:prstGeom>
        </p:spPr>
      </p:pic>
      <p:pic>
        <p:nvPicPr>
          <p:cNvPr id="6" name="Image 4" descr="preencoded.png">
            <a:extLst>
              <a:ext uri="{FF2B5EF4-FFF2-40B4-BE49-F238E27FC236}">
                <a16:creationId xmlns:a16="http://schemas.microsoft.com/office/drawing/2014/main" id="{A49C8E23-96A8-8D08-92C8-DD28678187F0}"/>
              </a:ext>
            </a:extLst>
          </p:cNvPr>
          <p:cNvPicPr>
            <a:picLocks noChangeAspect="1"/>
          </p:cNvPicPr>
          <p:nvPr/>
        </p:nvPicPr>
        <p:blipFill>
          <a:blip r:embed="rId5"/>
          <a:stretch>
            <a:fillRect/>
          </a:stretch>
        </p:blipFill>
        <p:spPr>
          <a:xfrm>
            <a:off x="1828800" y="1495425"/>
            <a:ext cx="2743200" cy="1181100"/>
          </a:xfrm>
          <a:prstGeom prst="rect">
            <a:avLst/>
          </a:prstGeom>
        </p:spPr>
      </p:pic>
      <p:pic>
        <p:nvPicPr>
          <p:cNvPr id="10" name="Image 8" descr="preencoded.png">
            <a:extLst>
              <a:ext uri="{FF2B5EF4-FFF2-40B4-BE49-F238E27FC236}">
                <a16:creationId xmlns:a16="http://schemas.microsoft.com/office/drawing/2014/main" id="{86165865-C082-42A8-1141-188FFB2961B8}"/>
              </a:ext>
            </a:extLst>
          </p:cNvPr>
          <p:cNvPicPr>
            <a:picLocks noChangeAspect="1"/>
          </p:cNvPicPr>
          <p:nvPr/>
        </p:nvPicPr>
        <p:blipFill>
          <a:blip r:embed="rId5"/>
          <a:stretch>
            <a:fillRect/>
          </a:stretch>
        </p:blipFill>
        <p:spPr>
          <a:xfrm>
            <a:off x="7620000" y="1495425"/>
            <a:ext cx="2743200" cy="1181100"/>
          </a:xfrm>
          <a:prstGeom prst="rect">
            <a:avLst/>
          </a:prstGeom>
        </p:spPr>
      </p:pic>
      <p:pic>
        <p:nvPicPr>
          <p:cNvPr id="12" name="Image 10" descr="preencoded.png">
            <a:extLst>
              <a:ext uri="{FF2B5EF4-FFF2-40B4-BE49-F238E27FC236}">
                <a16:creationId xmlns:a16="http://schemas.microsoft.com/office/drawing/2014/main" id="{1A73CEA1-CC05-997D-FD03-CFD762ABDED9}"/>
              </a:ext>
            </a:extLst>
          </p:cNvPr>
          <p:cNvPicPr>
            <a:picLocks noChangeAspect="1"/>
          </p:cNvPicPr>
          <p:nvPr/>
        </p:nvPicPr>
        <p:blipFill>
          <a:blip r:embed="rId5"/>
          <a:stretch>
            <a:fillRect/>
          </a:stretch>
        </p:blipFill>
        <p:spPr>
          <a:xfrm>
            <a:off x="1828800" y="2828925"/>
            <a:ext cx="2743200" cy="1181100"/>
          </a:xfrm>
          <a:prstGeom prst="rect">
            <a:avLst/>
          </a:prstGeom>
        </p:spPr>
      </p:pic>
      <p:sp>
        <p:nvSpPr>
          <p:cNvPr id="22" name="Text 0">
            <a:extLst>
              <a:ext uri="{FF2B5EF4-FFF2-40B4-BE49-F238E27FC236}">
                <a16:creationId xmlns:a16="http://schemas.microsoft.com/office/drawing/2014/main" id="{C76BEEB8-DD05-0771-97F0-06855ACC58EA}"/>
              </a:ext>
            </a:extLst>
          </p:cNvPr>
          <p:cNvSpPr/>
          <p:nvPr/>
        </p:nvSpPr>
        <p:spPr>
          <a:xfrm>
            <a:off x="381000" y="228600"/>
            <a:ext cx="11430000" cy="381000"/>
          </a:xfrm>
          <a:prstGeom prst="rect">
            <a:avLst/>
          </a:prstGeom>
          <a:noFill/>
          <a:ln/>
        </p:spPr>
        <p:txBody>
          <a:bodyPr wrap="square" lIns="0" tIns="0" rIns="0" bIns="0" rtlCol="0" anchor="t"/>
          <a:lstStyle/>
          <a:p>
            <a:pPr marL="0" indent="0">
              <a:lnSpc>
                <a:spcPts val="3000"/>
              </a:lnSpc>
              <a:buNone/>
            </a:pPr>
            <a:r>
              <a:rPr lang="en-US" sz="2700" b="1">
                <a:solidFill>
                  <a:srgbClr val="FFFFFF"/>
                </a:solidFill>
                <a:latin typeface="ui-sans-serif" pitchFamily="34" charset="0"/>
                <a:ea typeface="ui-sans-serif" pitchFamily="34" charset="-122"/>
                <a:cs typeface="ui-sans-serif" pitchFamily="34" charset="-120"/>
              </a:rPr>
              <a:t>Setting Up Raja </a:t>
            </a:r>
            <a:r>
              <a:rPr lang="en-US" sz="2700" b="1" err="1">
                <a:solidFill>
                  <a:srgbClr val="FFFFFF"/>
                </a:solidFill>
                <a:latin typeface="ui-sans-serif" pitchFamily="34" charset="0"/>
                <a:ea typeface="ui-sans-serif" pitchFamily="34" charset="-122"/>
                <a:cs typeface="ui-sans-serif" pitchFamily="34" charset="-120"/>
              </a:rPr>
              <a:t>Ongkir</a:t>
            </a:r>
            <a:r>
              <a:rPr lang="en-US" sz="2700" b="1">
                <a:solidFill>
                  <a:srgbClr val="FFFFFF"/>
                </a:solidFill>
                <a:latin typeface="ui-sans-serif" pitchFamily="34" charset="0"/>
                <a:ea typeface="ui-sans-serif" pitchFamily="34" charset="-122"/>
                <a:cs typeface="ui-sans-serif" pitchFamily="34" charset="-120"/>
              </a:rPr>
              <a:t> Integration</a:t>
            </a:r>
            <a:endParaRPr lang="en-US" sz="2700"/>
          </a:p>
        </p:txBody>
      </p:sp>
      <p:sp>
        <p:nvSpPr>
          <p:cNvPr id="24" name="Text 2">
            <a:extLst>
              <a:ext uri="{FF2B5EF4-FFF2-40B4-BE49-F238E27FC236}">
                <a16:creationId xmlns:a16="http://schemas.microsoft.com/office/drawing/2014/main" id="{7BB278C2-C508-BA9C-E12B-DE99A77983AE}"/>
              </a:ext>
            </a:extLst>
          </p:cNvPr>
          <p:cNvSpPr/>
          <p:nvPr/>
        </p:nvSpPr>
        <p:spPr>
          <a:xfrm>
            <a:off x="5647432" y="2752725"/>
            <a:ext cx="897136" cy="228600"/>
          </a:xfrm>
          <a:prstGeom prst="rect">
            <a:avLst/>
          </a:prstGeom>
          <a:noFill/>
          <a:ln/>
        </p:spPr>
        <p:txBody>
          <a:bodyPr wrap="square" lIns="0" tIns="0" rIns="0" bIns="0" rtlCol="0" anchor="t"/>
          <a:lstStyle/>
          <a:p>
            <a:pPr marL="0" indent="0" algn="ctr">
              <a:lnSpc>
                <a:spcPts val="1800"/>
              </a:lnSpc>
              <a:buNone/>
            </a:pPr>
            <a:r>
              <a:rPr lang="en-US" sz="1200" b="1">
                <a:solidFill>
                  <a:srgbClr val="FFFFFF"/>
                </a:solidFill>
                <a:latin typeface="ui-sans-serif" pitchFamily="34" charset="0"/>
                <a:ea typeface="ui-sans-serif" pitchFamily="34" charset="-122"/>
                <a:cs typeface="ui-sans-serif" pitchFamily="34" charset="-120"/>
              </a:rPr>
              <a:t>Odoo</a:t>
            </a:r>
            <a:endParaRPr lang="en-US" sz="1200"/>
          </a:p>
        </p:txBody>
      </p:sp>
      <p:sp>
        <p:nvSpPr>
          <p:cNvPr id="25" name="Text 3">
            <a:extLst>
              <a:ext uri="{FF2B5EF4-FFF2-40B4-BE49-F238E27FC236}">
                <a16:creationId xmlns:a16="http://schemas.microsoft.com/office/drawing/2014/main" id="{E32F73FB-F1DF-A4F7-A6F9-3F574FA6345F}"/>
              </a:ext>
            </a:extLst>
          </p:cNvPr>
          <p:cNvSpPr/>
          <p:nvPr/>
        </p:nvSpPr>
        <p:spPr>
          <a:xfrm>
            <a:off x="5557718" y="3019425"/>
            <a:ext cx="1076563" cy="152400"/>
          </a:xfrm>
          <a:prstGeom prst="rect">
            <a:avLst/>
          </a:prstGeom>
          <a:noFill/>
          <a:ln/>
        </p:spPr>
        <p:txBody>
          <a:bodyPr wrap="square" lIns="0" tIns="0" rIns="0" bIns="0" rtlCol="0" anchor="t"/>
          <a:lstStyle/>
          <a:p>
            <a:pPr marL="0" indent="0" algn="ctr">
              <a:lnSpc>
                <a:spcPts val="1200"/>
              </a:lnSpc>
              <a:buNone/>
            </a:pPr>
            <a:r>
              <a:rPr lang="en-US" sz="900">
                <a:solidFill>
                  <a:srgbClr val="FFFFFF"/>
                </a:solidFill>
                <a:latin typeface="ui-sans-serif" pitchFamily="34" charset="0"/>
                <a:ea typeface="ui-sans-serif" pitchFamily="34" charset="-122"/>
                <a:cs typeface="ui-sans-serif" pitchFamily="34" charset="-120"/>
              </a:rPr>
              <a:t>Hub</a:t>
            </a:r>
            <a:endParaRPr lang="en-US" sz="900"/>
          </a:p>
        </p:txBody>
      </p:sp>
      <p:pic>
        <p:nvPicPr>
          <p:cNvPr id="42" name="Picture 41">
            <a:extLst>
              <a:ext uri="{FF2B5EF4-FFF2-40B4-BE49-F238E27FC236}">
                <a16:creationId xmlns:a16="http://schemas.microsoft.com/office/drawing/2014/main" id="{D2644CE8-18B7-BC09-3054-E733041F0D4D}"/>
              </a:ext>
            </a:extLst>
          </p:cNvPr>
          <p:cNvPicPr>
            <a:picLocks noChangeAspect="1"/>
          </p:cNvPicPr>
          <p:nvPr/>
        </p:nvPicPr>
        <p:blipFill>
          <a:blip r:embed="rId6"/>
          <a:stretch>
            <a:fillRect/>
          </a:stretch>
        </p:blipFill>
        <p:spPr>
          <a:xfrm>
            <a:off x="10201314" y="228600"/>
            <a:ext cx="1800186" cy="368038"/>
          </a:xfrm>
          <a:prstGeom prst="rect">
            <a:avLst/>
          </a:prstGeom>
        </p:spPr>
      </p:pic>
      <p:pic>
        <p:nvPicPr>
          <p:cNvPr id="4" name="Picture 3" descr="A screenshot of a computer">
            <a:extLst>
              <a:ext uri="{FF2B5EF4-FFF2-40B4-BE49-F238E27FC236}">
                <a16:creationId xmlns:a16="http://schemas.microsoft.com/office/drawing/2014/main" id="{6BB08D16-2A41-322D-84AE-06D40A9DCF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5348" y="4086225"/>
            <a:ext cx="4730706" cy="2485128"/>
          </a:xfrm>
          <a:prstGeom prst="rect">
            <a:avLst/>
          </a:prstGeom>
        </p:spPr>
      </p:pic>
      <p:pic>
        <p:nvPicPr>
          <p:cNvPr id="7" name="Picture 6" descr="A screenshot of a computer&#10;&#10;AI-generated content may be incorrect.">
            <a:extLst>
              <a:ext uri="{FF2B5EF4-FFF2-40B4-BE49-F238E27FC236}">
                <a16:creationId xmlns:a16="http://schemas.microsoft.com/office/drawing/2014/main" id="{E6C393FA-587D-E639-4A30-B6FA6B91CE2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35690" y="1074019"/>
            <a:ext cx="4731486" cy="2512522"/>
          </a:xfrm>
          <a:prstGeom prst="rect">
            <a:avLst/>
          </a:prstGeom>
        </p:spPr>
      </p:pic>
      <p:pic>
        <p:nvPicPr>
          <p:cNvPr id="8" name="Picture 7" descr="A screenshot of a computer">
            <a:extLst>
              <a:ext uri="{FF2B5EF4-FFF2-40B4-BE49-F238E27FC236}">
                <a16:creationId xmlns:a16="http://schemas.microsoft.com/office/drawing/2014/main" id="{C56F3194-8B4C-731F-D26F-166CB8ED57A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5348" y="1090076"/>
            <a:ext cx="4730706" cy="2498381"/>
          </a:xfrm>
          <a:prstGeom prst="rect">
            <a:avLst/>
          </a:prstGeom>
        </p:spPr>
      </p:pic>
      <p:sp>
        <p:nvSpPr>
          <p:cNvPr id="9" name="Oval 8">
            <a:extLst>
              <a:ext uri="{FF2B5EF4-FFF2-40B4-BE49-F238E27FC236}">
                <a16:creationId xmlns:a16="http://schemas.microsoft.com/office/drawing/2014/main" id="{EAB15E4B-6263-1561-7880-3596EB113D25}"/>
              </a:ext>
            </a:extLst>
          </p:cNvPr>
          <p:cNvSpPr/>
          <p:nvPr/>
        </p:nvSpPr>
        <p:spPr>
          <a:xfrm>
            <a:off x="649857" y="3910734"/>
            <a:ext cx="309068" cy="303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endParaRPr lang="en-ID"/>
          </a:p>
        </p:txBody>
      </p:sp>
      <p:sp>
        <p:nvSpPr>
          <p:cNvPr id="11" name="Oval 10">
            <a:extLst>
              <a:ext uri="{FF2B5EF4-FFF2-40B4-BE49-F238E27FC236}">
                <a16:creationId xmlns:a16="http://schemas.microsoft.com/office/drawing/2014/main" id="{5279D60A-689A-857A-3921-1406A02C611E}"/>
              </a:ext>
            </a:extLst>
          </p:cNvPr>
          <p:cNvSpPr/>
          <p:nvPr/>
        </p:nvSpPr>
        <p:spPr>
          <a:xfrm>
            <a:off x="6417090" y="1025563"/>
            <a:ext cx="309068" cy="303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13" name="Oval 12">
            <a:extLst>
              <a:ext uri="{FF2B5EF4-FFF2-40B4-BE49-F238E27FC236}">
                <a16:creationId xmlns:a16="http://schemas.microsoft.com/office/drawing/2014/main" id="{63376148-A542-EEA5-C1D3-1D0548E74C58}"/>
              </a:ext>
            </a:extLst>
          </p:cNvPr>
          <p:cNvSpPr/>
          <p:nvPr/>
        </p:nvSpPr>
        <p:spPr>
          <a:xfrm>
            <a:off x="649857" y="1025563"/>
            <a:ext cx="309068" cy="303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ID"/>
          </a:p>
        </p:txBody>
      </p:sp>
      <p:grpSp>
        <p:nvGrpSpPr>
          <p:cNvPr id="16" name="Group 15">
            <a:extLst>
              <a:ext uri="{FF2B5EF4-FFF2-40B4-BE49-F238E27FC236}">
                <a16:creationId xmlns:a16="http://schemas.microsoft.com/office/drawing/2014/main" id="{C7362814-D079-2285-0E23-2139478578F4}"/>
              </a:ext>
            </a:extLst>
          </p:cNvPr>
          <p:cNvGrpSpPr/>
          <p:nvPr/>
        </p:nvGrpSpPr>
        <p:grpSpPr>
          <a:xfrm>
            <a:off x="6634805" y="4054517"/>
            <a:ext cx="4730707" cy="2443891"/>
            <a:chOff x="6313715" y="3799095"/>
            <a:chExt cx="5372257" cy="2822146"/>
          </a:xfrm>
        </p:grpSpPr>
        <p:pic>
          <p:nvPicPr>
            <p:cNvPr id="17" name="Picture 16">
              <a:extLst>
                <a:ext uri="{FF2B5EF4-FFF2-40B4-BE49-F238E27FC236}">
                  <a16:creationId xmlns:a16="http://schemas.microsoft.com/office/drawing/2014/main" id="{2F087895-C953-16C5-D98C-434039582F8F}"/>
                </a:ext>
              </a:extLst>
            </p:cNvPr>
            <p:cNvPicPr>
              <a:picLocks noChangeAspect="1"/>
            </p:cNvPicPr>
            <p:nvPr/>
          </p:nvPicPr>
          <p:blipFill>
            <a:blip r:embed="rId10"/>
            <a:stretch>
              <a:fillRect/>
            </a:stretch>
          </p:blipFill>
          <p:spPr>
            <a:xfrm>
              <a:off x="6313715" y="3799095"/>
              <a:ext cx="5372257" cy="2822146"/>
            </a:xfrm>
            <a:prstGeom prst="rect">
              <a:avLst/>
            </a:prstGeom>
          </p:spPr>
        </p:pic>
        <p:sp>
          <p:nvSpPr>
            <p:cNvPr id="18" name="Rectangle 17">
              <a:extLst>
                <a:ext uri="{FF2B5EF4-FFF2-40B4-BE49-F238E27FC236}">
                  <a16:creationId xmlns:a16="http://schemas.microsoft.com/office/drawing/2014/main" id="{85B7D2C5-568E-1285-B723-C202929C1E8A}"/>
                </a:ext>
              </a:extLst>
            </p:cNvPr>
            <p:cNvSpPr/>
            <p:nvPr/>
          </p:nvSpPr>
          <p:spPr>
            <a:xfrm>
              <a:off x="9000728" y="5629274"/>
              <a:ext cx="1076722" cy="33337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 name="Arrow: Right 18">
              <a:extLst>
                <a:ext uri="{FF2B5EF4-FFF2-40B4-BE49-F238E27FC236}">
                  <a16:creationId xmlns:a16="http://schemas.microsoft.com/office/drawing/2014/main" id="{CF2D03B1-66CF-9E5D-DA2A-91BDD809790B}"/>
                </a:ext>
              </a:extLst>
            </p:cNvPr>
            <p:cNvSpPr/>
            <p:nvPr/>
          </p:nvSpPr>
          <p:spPr>
            <a:xfrm rot="10800000">
              <a:off x="8648335" y="5705474"/>
              <a:ext cx="266700" cy="180974"/>
            </a:xfrm>
            <a:prstGeom prst="rightArrow">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 name="TextBox 19">
              <a:extLst>
                <a:ext uri="{FF2B5EF4-FFF2-40B4-BE49-F238E27FC236}">
                  <a16:creationId xmlns:a16="http://schemas.microsoft.com/office/drawing/2014/main" id="{D96C5841-3C79-5BAD-4EE5-119DC404E492}"/>
                </a:ext>
              </a:extLst>
            </p:cNvPr>
            <p:cNvSpPr txBox="1"/>
            <p:nvPr/>
          </p:nvSpPr>
          <p:spPr>
            <a:xfrm>
              <a:off x="6690617" y="5695949"/>
              <a:ext cx="2028460" cy="338554"/>
            </a:xfrm>
            <a:prstGeom prst="rect">
              <a:avLst/>
            </a:prstGeom>
            <a:noFill/>
          </p:spPr>
          <p:txBody>
            <a:bodyPr wrap="square" rtlCol="0">
              <a:spAutoFit/>
            </a:bodyPr>
            <a:lstStyle/>
            <a:p>
              <a:r>
                <a:rPr lang="en-US" sz="800">
                  <a:solidFill>
                    <a:srgbClr val="FF0000"/>
                  </a:solidFill>
                  <a:latin typeface="Consolas" panose="020B0609020204030204" pitchFamily="49" charset="0"/>
                </a:rPr>
                <a:t>Use Raja </a:t>
              </a:r>
              <a:r>
                <a:rPr lang="en-US" sz="800" err="1">
                  <a:solidFill>
                    <a:srgbClr val="FF0000"/>
                  </a:solidFill>
                  <a:latin typeface="Consolas" panose="020B0609020204030204" pitchFamily="49" charset="0"/>
                </a:rPr>
                <a:t>Ongkir</a:t>
              </a:r>
              <a:r>
                <a:rPr lang="en-US" sz="800">
                  <a:solidFill>
                    <a:srgbClr val="FF0000"/>
                  </a:solidFill>
                  <a:latin typeface="Consolas" panose="020B0609020204030204" pitchFamily="49" charset="0"/>
                </a:rPr>
                <a:t> &amp; Select </a:t>
              </a:r>
              <a:r>
                <a:rPr lang="en-ID" sz="800">
                  <a:solidFill>
                    <a:srgbClr val="FF0000"/>
                  </a:solidFill>
                  <a:latin typeface="Consolas" panose="020B0609020204030204" pitchFamily="49" charset="0"/>
                </a:rPr>
                <a:t>Courier</a:t>
              </a:r>
            </a:p>
            <a:p>
              <a:endParaRPr lang="en-ID" sz="800">
                <a:solidFill>
                  <a:srgbClr val="FF0000"/>
                </a:solidFill>
                <a:latin typeface="Consolas" panose="020B0609020204030204" pitchFamily="49" charset="0"/>
              </a:endParaRPr>
            </a:p>
          </p:txBody>
        </p:sp>
      </p:grpSp>
      <p:sp>
        <p:nvSpPr>
          <p:cNvPr id="21" name="Oval 20">
            <a:extLst>
              <a:ext uri="{FF2B5EF4-FFF2-40B4-BE49-F238E27FC236}">
                <a16:creationId xmlns:a16="http://schemas.microsoft.com/office/drawing/2014/main" id="{5CC1ED60-7817-42F4-C41E-8508F24212F6}"/>
              </a:ext>
            </a:extLst>
          </p:cNvPr>
          <p:cNvSpPr/>
          <p:nvPr/>
        </p:nvSpPr>
        <p:spPr>
          <a:xfrm>
            <a:off x="6417090" y="3879026"/>
            <a:ext cx="309068" cy="303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endParaRPr lang="en-ID"/>
          </a:p>
        </p:txBody>
      </p:sp>
    </p:spTree>
    <p:extLst>
      <p:ext uri="{BB962C8B-B14F-4D97-AF65-F5344CB8AC3E}">
        <p14:creationId xmlns:p14="http://schemas.microsoft.com/office/powerpoint/2010/main" val="1934311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A8395-8DC0-E7DD-A3E4-A5C0F0576733}"/>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5331FA4C-447E-88CD-C22C-76589E792B18}"/>
              </a:ext>
            </a:extLst>
          </p:cNvPr>
          <p:cNvPicPr>
            <a:picLocks noChangeAspect="1"/>
          </p:cNvPicPr>
          <p:nvPr/>
        </p:nvPicPr>
        <p:blipFill>
          <a:blip r:embed="rId3"/>
          <a:stretch>
            <a:fillRect/>
          </a:stretch>
        </p:blipFill>
        <p:spPr>
          <a:xfrm>
            <a:off x="0" y="0"/>
            <a:ext cx="12192000" cy="6858000"/>
          </a:xfrm>
          <a:prstGeom prst="rect">
            <a:avLst/>
          </a:prstGeom>
        </p:spPr>
      </p:pic>
      <p:pic>
        <p:nvPicPr>
          <p:cNvPr id="3" name="Image 1" descr="preencoded.png">
            <a:extLst>
              <a:ext uri="{FF2B5EF4-FFF2-40B4-BE49-F238E27FC236}">
                <a16:creationId xmlns:a16="http://schemas.microsoft.com/office/drawing/2014/main" id="{191CB90F-37CD-6699-B83D-47586B0B56F6}"/>
              </a:ext>
            </a:extLst>
          </p:cNvPr>
          <p:cNvPicPr>
            <a:picLocks noChangeAspect="1"/>
          </p:cNvPicPr>
          <p:nvPr/>
        </p:nvPicPr>
        <p:blipFill>
          <a:blip r:embed="rId4"/>
          <a:stretch>
            <a:fillRect/>
          </a:stretch>
        </p:blipFill>
        <p:spPr>
          <a:xfrm>
            <a:off x="0" y="0"/>
            <a:ext cx="12192000" cy="838200"/>
          </a:xfrm>
          <a:prstGeom prst="rect">
            <a:avLst/>
          </a:prstGeom>
        </p:spPr>
      </p:pic>
      <p:pic>
        <p:nvPicPr>
          <p:cNvPr id="5" name="Image 3" descr="preencoded.png">
            <a:extLst>
              <a:ext uri="{FF2B5EF4-FFF2-40B4-BE49-F238E27FC236}">
                <a16:creationId xmlns:a16="http://schemas.microsoft.com/office/drawing/2014/main" id="{F1F3D1C3-77FE-C925-41D1-EEF69CFF647F}"/>
              </a:ext>
            </a:extLst>
          </p:cNvPr>
          <p:cNvPicPr>
            <a:picLocks noChangeAspect="1"/>
          </p:cNvPicPr>
          <p:nvPr/>
        </p:nvPicPr>
        <p:blipFill>
          <a:blip r:embed="rId5"/>
          <a:stretch>
            <a:fillRect/>
          </a:stretch>
        </p:blipFill>
        <p:spPr>
          <a:xfrm>
            <a:off x="5915025" y="2333625"/>
            <a:ext cx="361950" cy="342900"/>
          </a:xfrm>
          <a:prstGeom prst="rect">
            <a:avLst/>
          </a:prstGeom>
        </p:spPr>
      </p:pic>
      <p:pic>
        <p:nvPicPr>
          <p:cNvPr id="6" name="Image 4" descr="preencoded.png">
            <a:extLst>
              <a:ext uri="{FF2B5EF4-FFF2-40B4-BE49-F238E27FC236}">
                <a16:creationId xmlns:a16="http://schemas.microsoft.com/office/drawing/2014/main" id="{348EBB26-7971-F000-F18C-DE4A0AEE8FDE}"/>
              </a:ext>
            </a:extLst>
          </p:cNvPr>
          <p:cNvPicPr>
            <a:picLocks noChangeAspect="1"/>
          </p:cNvPicPr>
          <p:nvPr/>
        </p:nvPicPr>
        <p:blipFill>
          <a:blip r:embed="rId6"/>
          <a:stretch>
            <a:fillRect/>
          </a:stretch>
        </p:blipFill>
        <p:spPr>
          <a:xfrm>
            <a:off x="1828800" y="1495425"/>
            <a:ext cx="2743200" cy="1181100"/>
          </a:xfrm>
          <a:prstGeom prst="rect">
            <a:avLst/>
          </a:prstGeom>
        </p:spPr>
      </p:pic>
      <p:pic>
        <p:nvPicPr>
          <p:cNvPr id="10" name="Image 8" descr="preencoded.png">
            <a:extLst>
              <a:ext uri="{FF2B5EF4-FFF2-40B4-BE49-F238E27FC236}">
                <a16:creationId xmlns:a16="http://schemas.microsoft.com/office/drawing/2014/main" id="{A7425F80-93F2-F00C-E84F-0220AF26CFD0}"/>
              </a:ext>
            </a:extLst>
          </p:cNvPr>
          <p:cNvPicPr>
            <a:picLocks noChangeAspect="1"/>
          </p:cNvPicPr>
          <p:nvPr/>
        </p:nvPicPr>
        <p:blipFill>
          <a:blip r:embed="rId6"/>
          <a:stretch>
            <a:fillRect/>
          </a:stretch>
        </p:blipFill>
        <p:spPr>
          <a:xfrm>
            <a:off x="7620000" y="1495425"/>
            <a:ext cx="2743200" cy="1181100"/>
          </a:xfrm>
          <a:prstGeom prst="rect">
            <a:avLst/>
          </a:prstGeom>
        </p:spPr>
      </p:pic>
      <p:pic>
        <p:nvPicPr>
          <p:cNvPr id="12" name="Image 10" descr="preencoded.png">
            <a:extLst>
              <a:ext uri="{FF2B5EF4-FFF2-40B4-BE49-F238E27FC236}">
                <a16:creationId xmlns:a16="http://schemas.microsoft.com/office/drawing/2014/main" id="{DB694D42-A048-4A20-AC71-BFD1B38AF125}"/>
              </a:ext>
            </a:extLst>
          </p:cNvPr>
          <p:cNvPicPr>
            <a:picLocks noChangeAspect="1"/>
          </p:cNvPicPr>
          <p:nvPr/>
        </p:nvPicPr>
        <p:blipFill>
          <a:blip r:embed="rId6"/>
          <a:stretch>
            <a:fillRect/>
          </a:stretch>
        </p:blipFill>
        <p:spPr>
          <a:xfrm>
            <a:off x="1828800" y="2828925"/>
            <a:ext cx="2743200" cy="1181100"/>
          </a:xfrm>
          <a:prstGeom prst="rect">
            <a:avLst/>
          </a:prstGeom>
        </p:spPr>
      </p:pic>
      <p:pic>
        <p:nvPicPr>
          <p:cNvPr id="14" name="Image 12" descr="preencoded.png">
            <a:extLst>
              <a:ext uri="{FF2B5EF4-FFF2-40B4-BE49-F238E27FC236}">
                <a16:creationId xmlns:a16="http://schemas.microsoft.com/office/drawing/2014/main" id="{4E01308E-8DD6-8615-65C7-712DBA9F747E}"/>
              </a:ext>
            </a:extLst>
          </p:cNvPr>
          <p:cNvPicPr>
            <a:picLocks noChangeAspect="1"/>
          </p:cNvPicPr>
          <p:nvPr/>
        </p:nvPicPr>
        <p:blipFill>
          <a:blip r:embed="rId6"/>
          <a:stretch>
            <a:fillRect/>
          </a:stretch>
        </p:blipFill>
        <p:spPr>
          <a:xfrm>
            <a:off x="4724400" y="2828925"/>
            <a:ext cx="2743200" cy="1181100"/>
          </a:xfrm>
          <a:prstGeom prst="rect">
            <a:avLst/>
          </a:prstGeom>
        </p:spPr>
      </p:pic>
      <p:sp>
        <p:nvSpPr>
          <p:cNvPr id="22" name="Text 0">
            <a:extLst>
              <a:ext uri="{FF2B5EF4-FFF2-40B4-BE49-F238E27FC236}">
                <a16:creationId xmlns:a16="http://schemas.microsoft.com/office/drawing/2014/main" id="{A2BABC70-278D-01D5-FB8B-1CA1613EE52C}"/>
              </a:ext>
            </a:extLst>
          </p:cNvPr>
          <p:cNvSpPr/>
          <p:nvPr/>
        </p:nvSpPr>
        <p:spPr>
          <a:xfrm>
            <a:off x="381000" y="228600"/>
            <a:ext cx="11430000" cy="381000"/>
          </a:xfrm>
          <a:prstGeom prst="rect">
            <a:avLst/>
          </a:prstGeom>
          <a:noFill/>
          <a:ln/>
        </p:spPr>
        <p:txBody>
          <a:bodyPr wrap="square" lIns="0" tIns="0" rIns="0" bIns="0" rtlCol="0" anchor="t"/>
          <a:lstStyle/>
          <a:p>
            <a:pPr marL="0" indent="0">
              <a:lnSpc>
                <a:spcPts val="3000"/>
              </a:lnSpc>
              <a:buNone/>
            </a:pPr>
            <a:r>
              <a:rPr lang="en-US" sz="2700" b="1">
                <a:solidFill>
                  <a:srgbClr val="FFFFFF"/>
                </a:solidFill>
                <a:latin typeface="ui-sans-serif" pitchFamily="34" charset="0"/>
                <a:ea typeface="ui-sans-serif" pitchFamily="34" charset="-122"/>
                <a:cs typeface="ui-sans-serif" pitchFamily="34" charset="-120"/>
              </a:rPr>
              <a:t>Xendit Payment Gateway</a:t>
            </a:r>
            <a:endParaRPr lang="en-US" sz="2700"/>
          </a:p>
        </p:txBody>
      </p:sp>
      <p:sp>
        <p:nvSpPr>
          <p:cNvPr id="23" name="Text 1">
            <a:extLst>
              <a:ext uri="{FF2B5EF4-FFF2-40B4-BE49-F238E27FC236}">
                <a16:creationId xmlns:a16="http://schemas.microsoft.com/office/drawing/2014/main" id="{5BC69155-1324-B5BE-5A75-476EF092CE09}"/>
              </a:ext>
            </a:extLst>
          </p:cNvPr>
          <p:cNvSpPr/>
          <p:nvPr/>
        </p:nvSpPr>
        <p:spPr>
          <a:xfrm>
            <a:off x="228600" y="1146590"/>
            <a:ext cx="11582400" cy="1248834"/>
          </a:xfrm>
          <a:prstGeom prst="rect">
            <a:avLst/>
          </a:prstGeom>
          <a:noFill/>
          <a:ln/>
        </p:spPr>
        <p:txBody>
          <a:bodyPr wrap="square" lIns="0" tIns="0" rIns="0" bIns="0" rtlCol="0" anchor="t"/>
          <a:lstStyle/>
          <a:p>
            <a:r>
              <a:rPr lang="en-US" sz="1600"/>
              <a:t>Xendit is a payment gateway platform that enables seamless online payments across Indonesia. It supports multiple payment methods such as virtual accounts, e-wallets, credit/debit cards, and QRIS. By integrating Xendit with Odoo, businesses can automate the payment process during checkout allowing instant payment validation, automatic invoice generation, and real-time transaction updates inside the ERP system.</a:t>
            </a:r>
          </a:p>
        </p:txBody>
      </p:sp>
      <p:sp>
        <p:nvSpPr>
          <p:cNvPr id="24" name="Text 2">
            <a:extLst>
              <a:ext uri="{FF2B5EF4-FFF2-40B4-BE49-F238E27FC236}">
                <a16:creationId xmlns:a16="http://schemas.microsoft.com/office/drawing/2014/main" id="{F7230248-822E-2C46-B880-B0AF82697761}"/>
              </a:ext>
            </a:extLst>
          </p:cNvPr>
          <p:cNvSpPr/>
          <p:nvPr/>
        </p:nvSpPr>
        <p:spPr>
          <a:xfrm>
            <a:off x="5647432" y="2752725"/>
            <a:ext cx="897136" cy="228600"/>
          </a:xfrm>
          <a:prstGeom prst="rect">
            <a:avLst/>
          </a:prstGeom>
          <a:noFill/>
          <a:ln/>
        </p:spPr>
        <p:txBody>
          <a:bodyPr wrap="square" lIns="0" tIns="0" rIns="0" bIns="0" rtlCol="0" anchor="t"/>
          <a:lstStyle/>
          <a:p>
            <a:pPr marL="0" indent="0" algn="ctr">
              <a:lnSpc>
                <a:spcPts val="1800"/>
              </a:lnSpc>
              <a:buNone/>
            </a:pPr>
            <a:r>
              <a:rPr lang="en-US" sz="1200" b="1">
                <a:solidFill>
                  <a:srgbClr val="FFFFFF"/>
                </a:solidFill>
                <a:latin typeface="ui-sans-serif" pitchFamily="34" charset="0"/>
                <a:ea typeface="ui-sans-serif" pitchFamily="34" charset="-122"/>
                <a:cs typeface="ui-sans-serif" pitchFamily="34" charset="-120"/>
              </a:rPr>
              <a:t>Odoo</a:t>
            </a:r>
            <a:endParaRPr lang="en-US" sz="1200"/>
          </a:p>
        </p:txBody>
      </p:sp>
      <p:sp>
        <p:nvSpPr>
          <p:cNvPr id="25" name="Text 3">
            <a:extLst>
              <a:ext uri="{FF2B5EF4-FFF2-40B4-BE49-F238E27FC236}">
                <a16:creationId xmlns:a16="http://schemas.microsoft.com/office/drawing/2014/main" id="{816F0023-74DC-852E-5FCB-7DA97523EA2D}"/>
              </a:ext>
            </a:extLst>
          </p:cNvPr>
          <p:cNvSpPr/>
          <p:nvPr/>
        </p:nvSpPr>
        <p:spPr>
          <a:xfrm>
            <a:off x="5557718" y="3019425"/>
            <a:ext cx="1076563" cy="152400"/>
          </a:xfrm>
          <a:prstGeom prst="rect">
            <a:avLst/>
          </a:prstGeom>
          <a:noFill/>
          <a:ln/>
        </p:spPr>
        <p:txBody>
          <a:bodyPr wrap="square" lIns="0" tIns="0" rIns="0" bIns="0" rtlCol="0" anchor="t"/>
          <a:lstStyle/>
          <a:p>
            <a:pPr marL="0" indent="0" algn="ctr">
              <a:lnSpc>
                <a:spcPts val="1200"/>
              </a:lnSpc>
              <a:buNone/>
            </a:pPr>
            <a:r>
              <a:rPr lang="en-US" sz="900">
                <a:solidFill>
                  <a:srgbClr val="FFFFFF"/>
                </a:solidFill>
                <a:latin typeface="ui-sans-serif" pitchFamily="34" charset="0"/>
                <a:ea typeface="ui-sans-serif" pitchFamily="34" charset="-122"/>
                <a:cs typeface="ui-sans-serif" pitchFamily="34" charset="-120"/>
              </a:rPr>
              <a:t>Hub</a:t>
            </a:r>
            <a:endParaRPr lang="en-US" sz="900"/>
          </a:p>
        </p:txBody>
      </p:sp>
      <p:pic>
        <p:nvPicPr>
          <p:cNvPr id="42" name="Picture 41">
            <a:extLst>
              <a:ext uri="{FF2B5EF4-FFF2-40B4-BE49-F238E27FC236}">
                <a16:creationId xmlns:a16="http://schemas.microsoft.com/office/drawing/2014/main" id="{527F805E-877D-1E61-9E12-C2B79D4C1C2A}"/>
              </a:ext>
            </a:extLst>
          </p:cNvPr>
          <p:cNvPicPr>
            <a:picLocks noChangeAspect="1"/>
          </p:cNvPicPr>
          <p:nvPr/>
        </p:nvPicPr>
        <p:blipFill>
          <a:blip r:embed="rId7"/>
          <a:stretch>
            <a:fillRect/>
          </a:stretch>
        </p:blipFill>
        <p:spPr>
          <a:xfrm>
            <a:off x="10201314" y="228600"/>
            <a:ext cx="1800186" cy="368038"/>
          </a:xfrm>
          <a:prstGeom prst="rect">
            <a:avLst/>
          </a:prstGeom>
        </p:spPr>
      </p:pic>
      <p:pic>
        <p:nvPicPr>
          <p:cNvPr id="4" name="Picture 3">
            <a:extLst>
              <a:ext uri="{FF2B5EF4-FFF2-40B4-BE49-F238E27FC236}">
                <a16:creationId xmlns:a16="http://schemas.microsoft.com/office/drawing/2014/main" id="{4C825B4A-613F-FD01-F2FC-B8CA0087961B}"/>
              </a:ext>
            </a:extLst>
          </p:cNvPr>
          <p:cNvPicPr>
            <a:picLocks noChangeAspect="1"/>
          </p:cNvPicPr>
          <p:nvPr/>
        </p:nvPicPr>
        <p:blipFill>
          <a:blip r:embed="rId8"/>
          <a:stretch>
            <a:fillRect/>
          </a:stretch>
        </p:blipFill>
        <p:spPr>
          <a:xfrm>
            <a:off x="1115632" y="2204840"/>
            <a:ext cx="9960736" cy="3641324"/>
          </a:xfrm>
          <a:prstGeom prst="rect">
            <a:avLst/>
          </a:prstGeom>
        </p:spPr>
      </p:pic>
    </p:spTree>
    <p:extLst>
      <p:ext uri="{BB962C8B-B14F-4D97-AF65-F5344CB8AC3E}">
        <p14:creationId xmlns:p14="http://schemas.microsoft.com/office/powerpoint/2010/main" val="1741988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CD116-14DA-B8C5-8E3D-480ADFBAA6C0}"/>
            </a:ext>
          </a:extLst>
        </p:cNvPr>
        <p:cNvGrpSpPr/>
        <p:nvPr/>
      </p:nvGrpSpPr>
      <p:grpSpPr>
        <a:xfrm>
          <a:off x="0" y="0"/>
          <a:ext cx="0" cy="0"/>
          <a:chOff x="0" y="0"/>
          <a:chExt cx="0" cy="0"/>
        </a:xfrm>
      </p:grpSpPr>
      <p:pic>
        <p:nvPicPr>
          <p:cNvPr id="3" name="Image 1" descr="preencoded.png">
            <a:extLst>
              <a:ext uri="{FF2B5EF4-FFF2-40B4-BE49-F238E27FC236}">
                <a16:creationId xmlns:a16="http://schemas.microsoft.com/office/drawing/2014/main" id="{F6671672-46FD-68F8-B347-B3788063FE1B}"/>
              </a:ext>
            </a:extLst>
          </p:cNvPr>
          <p:cNvPicPr>
            <a:picLocks noChangeAspect="1"/>
          </p:cNvPicPr>
          <p:nvPr/>
        </p:nvPicPr>
        <p:blipFill>
          <a:blip r:embed="rId3"/>
          <a:stretch>
            <a:fillRect/>
          </a:stretch>
        </p:blipFill>
        <p:spPr>
          <a:xfrm>
            <a:off x="0" y="0"/>
            <a:ext cx="12192000" cy="838200"/>
          </a:xfrm>
          <a:prstGeom prst="rect">
            <a:avLst/>
          </a:prstGeom>
        </p:spPr>
      </p:pic>
      <p:sp>
        <p:nvSpPr>
          <p:cNvPr id="22" name="Text 0">
            <a:extLst>
              <a:ext uri="{FF2B5EF4-FFF2-40B4-BE49-F238E27FC236}">
                <a16:creationId xmlns:a16="http://schemas.microsoft.com/office/drawing/2014/main" id="{418B0764-71CC-6F96-6B1D-56F13FC2FB46}"/>
              </a:ext>
            </a:extLst>
          </p:cNvPr>
          <p:cNvSpPr/>
          <p:nvPr/>
        </p:nvSpPr>
        <p:spPr>
          <a:xfrm>
            <a:off x="381000" y="228600"/>
            <a:ext cx="11430000" cy="381000"/>
          </a:xfrm>
          <a:prstGeom prst="rect">
            <a:avLst/>
          </a:prstGeom>
          <a:noFill/>
          <a:ln/>
        </p:spPr>
        <p:txBody>
          <a:bodyPr wrap="square" lIns="0" tIns="0" rIns="0" bIns="0" rtlCol="0" anchor="t"/>
          <a:lstStyle/>
          <a:p>
            <a:pPr marL="0" indent="0">
              <a:lnSpc>
                <a:spcPts val="3000"/>
              </a:lnSpc>
              <a:buNone/>
            </a:pPr>
            <a:r>
              <a:rPr lang="en-US" sz="2700" b="1">
                <a:solidFill>
                  <a:srgbClr val="FFFFFF"/>
                </a:solidFill>
                <a:latin typeface="ui-sans-serif" pitchFamily="34" charset="0"/>
                <a:ea typeface="ui-sans-serif" pitchFamily="34" charset="-122"/>
                <a:cs typeface="ui-sans-serif" pitchFamily="34" charset="-120"/>
              </a:rPr>
              <a:t>Setting Up Xendit Integration</a:t>
            </a:r>
            <a:endParaRPr lang="en-US" sz="2700"/>
          </a:p>
        </p:txBody>
      </p:sp>
      <p:pic>
        <p:nvPicPr>
          <p:cNvPr id="42" name="Picture 41">
            <a:extLst>
              <a:ext uri="{FF2B5EF4-FFF2-40B4-BE49-F238E27FC236}">
                <a16:creationId xmlns:a16="http://schemas.microsoft.com/office/drawing/2014/main" id="{3CD19B43-293F-0FF8-B89C-4FA7FEC3772A}"/>
              </a:ext>
            </a:extLst>
          </p:cNvPr>
          <p:cNvPicPr>
            <a:picLocks noChangeAspect="1"/>
          </p:cNvPicPr>
          <p:nvPr/>
        </p:nvPicPr>
        <p:blipFill>
          <a:blip r:embed="rId4"/>
          <a:stretch>
            <a:fillRect/>
          </a:stretch>
        </p:blipFill>
        <p:spPr>
          <a:xfrm>
            <a:off x="10201314" y="228600"/>
            <a:ext cx="1800186" cy="368038"/>
          </a:xfrm>
          <a:prstGeom prst="rect">
            <a:avLst/>
          </a:prstGeom>
        </p:spPr>
      </p:pic>
      <p:grpSp>
        <p:nvGrpSpPr>
          <p:cNvPr id="2" name="Group 1">
            <a:extLst>
              <a:ext uri="{FF2B5EF4-FFF2-40B4-BE49-F238E27FC236}">
                <a16:creationId xmlns:a16="http://schemas.microsoft.com/office/drawing/2014/main" id="{E6F9AB6D-E318-D130-E431-BF65A8A3BFF5}"/>
              </a:ext>
            </a:extLst>
          </p:cNvPr>
          <p:cNvGrpSpPr/>
          <p:nvPr/>
        </p:nvGrpSpPr>
        <p:grpSpPr>
          <a:xfrm>
            <a:off x="6219654" y="1066800"/>
            <a:ext cx="5095870" cy="2399556"/>
            <a:chOff x="503374" y="3799095"/>
            <a:chExt cx="5372255" cy="2840145"/>
          </a:xfrm>
        </p:grpSpPr>
        <p:pic>
          <p:nvPicPr>
            <p:cNvPr id="14" name="Picture 13">
              <a:extLst>
                <a:ext uri="{FF2B5EF4-FFF2-40B4-BE49-F238E27FC236}">
                  <a16:creationId xmlns:a16="http://schemas.microsoft.com/office/drawing/2014/main" id="{631866ED-ED25-DA11-9333-2DAFB949393B}"/>
                </a:ext>
              </a:extLst>
            </p:cNvPr>
            <p:cNvPicPr>
              <a:picLocks noChangeAspect="1"/>
            </p:cNvPicPr>
            <p:nvPr/>
          </p:nvPicPr>
          <p:blipFill>
            <a:blip r:embed="rId5"/>
            <a:stretch>
              <a:fillRect/>
            </a:stretch>
          </p:blipFill>
          <p:spPr>
            <a:xfrm>
              <a:off x="503374" y="3799095"/>
              <a:ext cx="5372255" cy="2840145"/>
            </a:xfrm>
            <a:prstGeom prst="rect">
              <a:avLst/>
            </a:prstGeom>
          </p:spPr>
        </p:pic>
        <p:sp>
          <p:nvSpPr>
            <p:cNvPr id="15" name="Rectangle 14">
              <a:extLst>
                <a:ext uri="{FF2B5EF4-FFF2-40B4-BE49-F238E27FC236}">
                  <a16:creationId xmlns:a16="http://schemas.microsoft.com/office/drawing/2014/main" id="{134E3FFE-0170-A2A4-4980-22CFA44251A5}"/>
                </a:ext>
              </a:extLst>
            </p:cNvPr>
            <p:cNvSpPr/>
            <p:nvPr/>
          </p:nvSpPr>
          <p:spPr>
            <a:xfrm>
              <a:off x="508350" y="5344967"/>
              <a:ext cx="2624594" cy="54148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 name="TextBox 22">
              <a:extLst>
                <a:ext uri="{FF2B5EF4-FFF2-40B4-BE49-F238E27FC236}">
                  <a16:creationId xmlns:a16="http://schemas.microsoft.com/office/drawing/2014/main" id="{C795D656-C1E9-0105-EC96-6832AB79516C}"/>
                </a:ext>
              </a:extLst>
            </p:cNvPr>
            <p:cNvSpPr txBox="1"/>
            <p:nvPr/>
          </p:nvSpPr>
          <p:spPr>
            <a:xfrm>
              <a:off x="3295102" y="5526672"/>
              <a:ext cx="2028460" cy="215444"/>
            </a:xfrm>
            <a:prstGeom prst="rect">
              <a:avLst/>
            </a:prstGeom>
            <a:noFill/>
          </p:spPr>
          <p:txBody>
            <a:bodyPr wrap="square" rtlCol="0">
              <a:spAutoFit/>
            </a:bodyPr>
            <a:lstStyle/>
            <a:p>
              <a:r>
                <a:rPr lang="en-US" sz="800">
                  <a:solidFill>
                    <a:srgbClr val="FF0000"/>
                  </a:solidFill>
                  <a:latin typeface="Consolas" panose="020B0609020204030204" pitchFamily="49" charset="0"/>
                </a:rPr>
                <a:t>Insert API Key &amp; and </a:t>
              </a:r>
              <a:r>
                <a:rPr lang="en-US" sz="800" err="1">
                  <a:solidFill>
                    <a:srgbClr val="FF0000"/>
                  </a:solidFill>
                  <a:latin typeface="Consolas" panose="020B0609020204030204" pitchFamily="49" charset="0"/>
                </a:rPr>
                <a:t>webshook</a:t>
              </a:r>
              <a:endParaRPr lang="en-ID" sz="800">
                <a:solidFill>
                  <a:srgbClr val="FF0000"/>
                </a:solidFill>
                <a:latin typeface="Consolas" panose="020B0609020204030204" pitchFamily="49" charset="0"/>
              </a:endParaRPr>
            </a:p>
          </p:txBody>
        </p:sp>
      </p:grpSp>
      <p:grpSp>
        <p:nvGrpSpPr>
          <p:cNvPr id="26" name="Group 25">
            <a:extLst>
              <a:ext uri="{FF2B5EF4-FFF2-40B4-BE49-F238E27FC236}">
                <a16:creationId xmlns:a16="http://schemas.microsoft.com/office/drawing/2014/main" id="{35016265-9213-590A-1336-BD48EB3AFB25}"/>
              </a:ext>
            </a:extLst>
          </p:cNvPr>
          <p:cNvGrpSpPr/>
          <p:nvPr/>
        </p:nvGrpSpPr>
        <p:grpSpPr>
          <a:xfrm>
            <a:off x="453306" y="4387532"/>
            <a:ext cx="5095871" cy="2429811"/>
            <a:chOff x="503373" y="358440"/>
            <a:chExt cx="5372256" cy="2875956"/>
          </a:xfrm>
        </p:grpSpPr>
        <p:pic>
          <p:nvPicPr>
            <p:cNvPr id="27" name="Picture 26">
              <a:extLst>
                <a:ext uri="{FF2B5EF4-FFF2-40B4-BE49-F238E27FC236}">
                  <a16:creationId xmlns:a16="http://schemas.microsoft.com/office/drawing/2014/main" id="{9E0225F6-56DB-5749-20A2-947F97866628}"/>
                </a:ext>
              </a:extLst>
            </p:cNvPr>
            <p:cNvPicPr>
              <a:picLocks noChangeAspect="1"/>
            </p:cNvPicPr>
            <p:nvPr/>
          </p:nvPicPr>
          <p:blipFill>
            <a:blip r:embed="rId6"/>
            <a:stretch>
              <a:fillRect/>
            </a:stretch>
          </p:blipFill>
          <p:spPr>
            <a:xfrm>
              <a:off x="503373" y="358440"/>
              <a:ext cx="5372256" cy="2875956"/>
            </a:xfrm>
            <a:prstGeom prst="rect">
              <a:avLst/>
            </a:prstGeom>
          </p:spPr>
        </p:pic>
        <p:sp>
          <p:nvSpPr>
            <p:cNvPr id="28" name="Rectangle 27">
              <a:extLst>
                <a:ext uri="{FF2B5EF4-FFF2-40B4-BE49-F238E27FC236}">
                  <a16:creationId xmlns:a16="http://schemas.microsoft.com/office/drawing/2014/main" id="{E6D15869-B9B8-B530-745E-AE4C3AEAFCC4}"/>
                </a:ext>
              </a:extLst>
            </p:cNvPr>
            <p:cNvSpPr/>
            <p:nvPr/>
          </p:nvSpPr>
          <p:spPr>
            <a:xfrm>
              <a:off x="503373" y="783459"/>
              <a:ext cx="1100575" cy="35098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grpSp>
      <p:pic>
        <p:nvPicPr>
          <p:cNvPr id="29" name="Picture 28">
            <a:extLst>
              <a:ext uri="{FF2B5EF4-FFF2-40B4-BE49-F238E27FC236}">
                <a16:creationId xmlns:a16="http://schemas.microsoft.com/office/drawing/2014/main" id="{FA2AB987-3AD6-27CF-A5CB-875115926DB8}"/>
              </a:ext>
            </a:extLst>
          </p:cNvPr>
          <p:cNvPicPr>
            <a:picLocks noChangeAspect="1"/>
          </p:cNvPicPr>
          <p:nvPr/>
        </p:nvPicPr>
        <p:blipFill>
          <a:blip r:embed="rId7"/>
          <a:stretch>
            <a:fillRect/>
          </a:stretch>
        </p:blipFill>
        <p:spPr>
          <a:xfrm>
            <a:off x="452420" y="1066800"/>
            <a:ext cx="5096711" cy="2780706"/>
          </a:xfrm>
          <a:prstGeom prst="rect">
            <a:avLst/>
          </a:prstGeom>
        </p:spPr>
      </p:pic>
      <p:sp>
        <p:nvSpPr>
          <p:cNvPr id="30" name="Oval 29">
            <a:extLst>
              <a:ext uri="{FF2B5EF4-FFF2-40B4-BE49-F238E27FC236}">
                <a16:creationId xmlns:a16="http://schemas.microsoft.com/office/drawing/2014/main" id="{D7C90462-35C1-116C-E8A6-069A26C86F53}"/>
              </a:ext>
            </a:extLst>
          </p:cNvPr>
          <p:cNvSpPr/>
          <p:nvPr/>
        </p:nvSpPr>
        <p:spPr>
          <a:xfrm>
            <a:off x="276929" y="4292538"/>
            <a:ext cx="332925" cy="296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endParaRPr lang="en-ID"/>
          </a:p>
        </p:txBody>
      </p:sp>
      <p:sp>
        <p:nvSpPr>
          <p:cNvPr id="31" name="Oval 30">
            <a:extLst>
              <a:ext uri="{FF2B5EF4-FFF2-40B4-BE49-F238E27FC236}">
                <a16:creationId xmlns:a16="http://schemas.microsoft.com/office/drawing/2014/main" id="{39F7B910-8822-4840-4FB2-ED3812F2A2D9}"/>
              </a:ext>
            </a:extLst>
          </p:cNvPr>
          <p:cNvSpPr/>
          <p:nvPr/>
        </p:nvSpPr>
        <p:spPr>
          <a:xfrm>
            <a:off x="6044162" y="1066801"/>
            <a:ext cx="332925" cy="296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32" name="Oval 31">
            <a:extLst>
              <a:ext uri="{FF2B5EF4-FFF2-40B4-BE49-F238E27FC236}">
                <a16:creationId xmlns:a16="http://schemas.microsoft.com/office/drawing/2014/main" id="{B7F8F0FD-1485-4250-F1FA-D509D93121FB}"/>
              </a:ext>
            </a:extLst>
          </p:cNvPr>
          <p:cNvSpPr/>
          <p:nvPr/>
        </p:nvSpPr>
        <p:spPr>
          <a:xfrm>
            <a:off x="276929" y="1066801"/>
            <a:ext cx="332925" cy="296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ID"/>
          </a:p>
        </p:txBody>
      </p:sp>
      <p:sp>
        <p:nvSpPr>
          <p:cNvPr id="33" name="Rectangle 1">
            <a:extLst>
              <a:ext uri="{FF2B5EF4-FFF2-40B4-BE49-F238E27FC236}">
                <a16:creationId xmlns:a16="http://schemas.microsoft.com/office/drawing/2014/main" id="{511E7736-E110-A9F0-411F-2502AC926D6D}"/>
              </a:ext>
            </a:extLst>
          </p:cNvPr>
          <p:cNvSpPr txBox="1">
            <a:spLocks noChangeArrowheads="1"/>
          </p:cNvSpPr>
          <p:nvPr/>
        </p:nvSpPr>
        <p:spPr bwMode="auto">
          <a:xfrm>
            <a:off x="6044162" y="4571719"/>
            <a:ext cx="509587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0" fontAlgn="base" hangingPunct="0">
              <a:spcBef>
                <a:spcPct val="0"/>
              </a:spcBef>
              <a:spcAft>
                <a:spcPct val="0"/>
              </a:spcAft>
              <a:buNone/>
            </a:pPr>
            <a:r>
              <a:rPr lang="en-US" sz="1800"/>
              <a:t>Once configured, Xendit will appear as a payment method at checkout.</a:t>
            </a:r>
            <a:endParaRPr lang="en-US" altLang="en-US" sz="1800">
              <a:latin typeface="Arial" panose="020B0604020202020204" pitchFamily="34" charset="0"/>
            </a:endParaRPr>
          </a:p>
        </p:txBody>
      </p:sp>
    </p:spTree>
    <p:extLst>
      <p:ext uri="{BB962C8B-B14F-4D97-AF65-F5344CB8AC3E}">
        <p14:creationId xmlns:p14="http://schemas.microsoft.com/office/powerpoint/2010/main" val="1409401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7D283-AB09-5619-6349-BC0D0AA5D168}"/>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9A50D35C-4D36-41D0-94F3-B9ADA31C6FD9}"/>
              </a:ext>
            </a:extLst>
          </p:cNvPr>
          <p:cNvPicPr>
            <a:picLocks noChangeAspect="1"/>
          </p:cNvPicPr>
          <p:nvPr/>
        </p:nvPicPr>
        <p:blipFill>
          <a:blip r:embed="rId3"/>
          <a:stretch>
            <a:fillRect/>
          </a:stretch>
        </p:blipFill>
        <p:spPr>
          <a:xfrm>
            <a:off x="0" y="0"/>
            <a:ext cx="12192000" cy="6858000"/>
          </a:xfrm>
          <a:prstGeom prst="rect">
            <a:avLst/>
          </a:prstGeom>
        </p:spPr>
      </p:pic>
      <p:pic>
        <p:nvPicPr>
          <p:cNvPr id="3" name="Image 1" descr="preencoded.png">
            <a:extLst>
              <a:ext uri="{FF2B5EF4-FFF2-40B4-BE49-F238E27FC236}">
                <a16:creationId xmlns:a16="http://schemas.microsoft.com/office/drawing/2014/main" id="{214C5C83-724A-CBA0-341C-91CB2769F497}"/>
              </a:ext>
            </a:extLst>
          </p:cNvPr>
          <p:cNvPicPr>
            <a:picLocks noChangeAspect="1"/>
          </p:cNvPicPr>
          <p:nvPr/>
        </p:nvPicPr>
        <p:blipFill>
          <a:blip r:embed="rId4"/>
          <a:stretch>
            <a:fillRect/>
          </a:stretch>
        </p:blipFill>
        <p:spPr>
          <a:xfrm>
            <a:off x="0" y="0"/>
            <a:ext cx="12192000" cy="838200"/>
          </a:xfrm>
          <a:prstGeom prst="rect">
            <a:avLst/>
          </a:prstGeom>
        </p:spPr>
      </p:pic>
      <p:pic>
        <p:nvPicPr>
          <p:cNvPr id="5" name="Image 3" descr="preencoded.png">
            <a:extLst>
              <a:ext uri="{FF2B5EF4-FFF2-40B4-BE49-F238E27FC236}">
                <a16:creationId xmlns:a16="http://schemas.microsoft.com/office/drawing/2014/main" id="{983527A9-5555-61CA-56AC-691D4E70E931}"/>
              </a:ext>
            </a:extLst>
          </p:cNvPr>
          <p:cNvPicPr>
            <a:picLocks noChangeAspect="1"/>
          </p:cNvPicPr>
          <p:nvPr/>
        </p:nvPicPr>
        <p:blipFill>
          <a:blip r:embed="rId5"/>
          <a:stretch>
            <a:fillRect/>
          </a:stretch>
        </p:blipFill>
        <p:spPr>
          <a:xfrm>
            <a:off x="5915025" y="2333625"/>
            <a:ext cx="361950" cy="342900"/>
          </a:xfrm>
          <a:prstGeom prst="rect">
            <a:avLst/>
          </a:prstGeom>
        </p:spPr>
      </p:pic>
      <p:pic>
        <p:nvPicPr>
          <p:cNvPr id="6" name="Image 4" descr="preencoded.png">
            <a:extLst>
              <a:ext uri="{FF2B5EF4-FFF2-40B4-BE49-F238E27FC236}">
                <a16:creationId xmlns:a16="http://schemas.microsoft.com/office/drawing/2014/main" id="{3FE156FF-7D17-2688-DC2B-1AD4F0F20061}"/>
              </a:ext>
            </a:extLst>
          </p:cNvPr>
          <p:cNvPicPr>
            <a:picLocks noChangeAspect="1"/>
          </p:cNvPicPr>
          <p:nvPr/>
        </p:nvPicPr>
        <p:blipFill>
          <a:blip r:embed="rId6"/>
          <a:stretch>
            <a:fillRect/>
          </a:stretch>
        </p:blipFill>
        <p:spPr>
          <a:xfrm>
            <a:off x="1828800" y="1495425"/>
            <a:ext cx="2743200" cy="1181100"/>
          </a:xfrm>
          <a:prstGeom prst="rect">
            <a:avLst/>
          </a:prstGeom>
        </p:spPr>
      </p:pic>
      <p:pic>
        <p:nvPicPr>
          <p:cNvPr id="10" name="Image 8" descr="preencoded.png">
            <a:extLst>
              <a:ext uri="{FF2B5EF4-FFF2-40B4-BE49-F238E27FC236}">
                <a16:creationId xmlns:a16="http://schemas.microsoft.com/office/drawing/2014/main" id="{B34CE328-4441-6CCF-59C1-2D658A24DB21}"/>
              </a:ext>
            </a:extLst>
          </p:cNvPr>
          <p:cNvPicPr>
            <a:picLocks noChangeAspect="1"/>
          </p:cNvPicPr>
          <p:nvPr/>
        </p:nvPicPr>
        <p:blipFill>
          <a:blip r:embed="rId6"/>
          <a:stretch>
            <a:fillRect/>
          </a:stretch>
        </p:blipFill>
        <p:spPr>
          <a:xfrm>
            <a:off x="7620000" y="1495425"/>
            <a:ext cx="2743200" cy="1181100"/>
          </a:xfrm>
          <a:prstGeom prst="rect">
            <a:avLst/>
          </a:prstGeom>
        </p:spPr>
      </p:pic>
      <p:pic>
        <p:nvPicPr>
          <p:cNvPr id="12" name="Image 10" descr="preencoded.png">
            <a:extLst>
              <a:ext uri="{FF2B5EF4-FFF2-40B4-BE49-F238E27FC236}">
                <a16:creationId xmlns:a16="http://schemas.microsoft.com/office/drawing/2014/main" id="{DBC5EF5D-5F0C-C078-BE2C-7D466BEB0492}"/>
              </a:ext>
            </a:extLst>
          </p:cNvPr>
          <p:cNvPicPr>
            <a:picLocks noChangeAspect="1"/>
          </p:cNvPicPr>
          <p:nvPr/>
        </p:nvPicPr>
        <p:blipFill>
          <a:blip r:embed="rId6"/>
          <a:stretch>
            <a:fillRect/>
          </a:stretch>
        </p:blipFill>
        <p:spPr>
          <a:xfrm>
            <a:off x="1828800" y="2828925"/>
            <a:ext cx="2743200" cy="1181100"/>
          </a:xfrm>
          <a:prstGeom prst="rect">
            <a:avLst/>
          </a:prstGeom>
        </p:spPr>
      </p:pic>
      <p:pic>
        <p:nvPicPr>
          <p:cNvPr id="14" name="Image 12" descr="preencoded.png">
            <a:extLst>
              <a:ext uri="{FF2B5EF4-FFF2-40B4-BE49-F238E27FC236}">
                <a16:creationId xmlns:a16="http://schemas.microsoft.com/office/drawing/2014/main" id="{8B07F052-DF43-0686-2E08-535D180E4E76}"/>
              </a:ext>
            </a:extLst>
          </p:cNvPr>
          <p:cNvPicPr>
            <a:picLocks noChangeAspect="1"/>
          </p:cNvPicPr>
          <p:nvPr/>
        </p:nvPicPr>
        <p:blipFill>
          <a:blip r:embed="rId6"/>
          <a:stretch>
            <a:fillRect/>
          </a:stretch>
        </p:blipFill>
        <p:spPr>
          <a:xfrm>
            <a:off x="4724400" y="2828925"/>
            <a:ext cx="2743200" cy="1181100"/>
          </a:xfrm>
          <a:prstGeom prst="rect">
            <a:avLst/>
          </a:prstGeom>
        </p:spPr>
      </p:pic>
      <p:sp>
        <p:nvSpPr>
          <p:cNvPr id="22" name="Text 0">
            <a:extLst>
              <a:ext uri="{FF2B5EF4-FFF2-40B4-BE49-F238E27FC236}">
                <a16:creationId xmlns:a16="http://schemas.microsoft.com/office/drawing/2014/main" id="{B21F0060-01DC-0562-AE4D-E7DE244A78E1}"/>
              </a:ext>
            </a:extLst>
          </p:cNvPr>
          <p:cNvSpPr/>
          <p:nvPr/>
        </p:nvSpPr>
        <p:spPr>
          <a:xfrm>
            <a:off x="381000" y="228600"/>
            <a:ext cx="11430000" cy="381000"/>
          </a:xfrm>
          <a:prstGeom prst="rect">
            <a:avLst/>
          </a:prstGeom>
          <a:noFill/>
          <a:ln/>
        </p:spPr>
        <p:txBody>
          <a:bodyPr wrap="square" lIns="0" tIns="0" rIns="0" bIns="0" rtlCol="0" anchor="t"/>
          <a:lstStyle/>
          <a:p>
            <a:pPr marL="0" indent="0">
              <a:lnSpc>
                <a:spcPts val="3000"/>
              </a:lnSpc>
              <a:buNone/>
            </a:pPr>
            <a:r>
              <a:rPr lang="en-US" sz="2700" b="1">
                <a:solidFill>
                  <a:srgbClr val="FFFFFF"/>
                </a:solidFill>
                <a:latin typeface="ui-sans-serif" pitchFamily="34" charset="0"/>
                <a:ea typeface="ui-sans-serif" pitchFamily="34" charset="-122"/>
                <a:cs typeface="ui-sans-serif" pitchFamily="34" charset="-120"/>
              </a:rPr>
              <a:t>Xendit Payment Gateway</a:t>
            </a:r>
            <a:endParaRPr lang="en-US" sz="2700"/>
          </a:p>
        </p:txBody>
      </p:sp>
      <p:sp>
        <p:nvSpPr>
          <p:cNvPr id="23" name="Text 1">
            <a:extLst>
              <a:ext uri="{FF2B5EF4-FFF2-40B4-BE49-F238E27FC236}">
                <a16:creationId xmlns:a16="http://schemas.microsoft.com/office/drawing/2014/main" id="{8E35AAD2-8724-493F-EACA-35A118C5D81C}"/>
              </a:ext>
            </a:extLst>
          </p:cNvPr>
          <p:cNvSpPr/>
          <p:nvPr/>
        </p:nvSpPr>
        <p:spPr>
          <a:xfrm>
            <a:off x="228600" y="1146590"/>
            <a:ext cx="11582400" cy="1248834"/>
          </a:xfrm>
          <a:prstGeom prst="rect">
            <a:avLst/>
          </a:prstGeom>
          <a:noFill/>
          <a:ln/>
        </p:spPr>
        <p:txBody>
          <a:bodyPr wrap="square" lIns="0" tIns="0" rIns="0" bIns="0" rtlCol="0" anchor="t"/>
          <a:lstStyle/>
          <a:p>
            <a:r>
              <a:rPr lang="en-US" sz="1600"/>
              <a:t>Xendit is a payment gateway platform that enables seamless online payments across Indonesia. It supports multiple payment methods such as virtual accounts, e-wallets, credit/debit cards, and QRIS. By integrating Xendit with Odoo, businesses can automate the payment process during checkout allowing instant payment validation, automatic invoice generation, and real-time transaction updates inside the ERP system.</a:t>
            </a:r>
          </a:p>
        </p:txBody>
      </p:sp>
      <p:sp>
        <p:nvSpPr>
          <p:cNvPr id="24" name="Text 2">
            <a:extLst>
              <a:ext uri="{FF2B5EF4-FFF2-40B4-BE49-F238E27FC236}">
                <a16:creationId xmlns:a16="http://schemas.microsoft.com/office/drawing/2014/main" id="{46F71B27-6F0E-5191-B82E-7DC8317DC59C}"/>
              </a:ext>
            </a:extLst>
          </p:cNvPr>
          <p:cNvSpPr/>
          <p:nvPr/>
        </p:nvSpPr>
        <p:spPr>
          <a:xfrm>
            <a:off x="5647432" y="2752725"/>
            <a:ext cx="897136" cy="228600"/>
          </a:xfrm>
          <a:prstGeom prst="rect">
            <a:avLst/>
          </a:prstGeom>
          <a:noFill/>
          <a:ln/>
        </p:spPr>
        <p:txBody>
          <a:bodyPr wrap="square" lIns="0" tIns="0" rIns="0" bIns="0" rtlCol="0" anchor="t"/>
          <a:lstStyle/>
          <a:p>
            <a:pPr marL="0" indent="0" algn="ctr">
              <a:lnSpc>
                <a:spcPts val="1800"/>
              </a:lnSpc>
              <a:buNone/>
            </a:pPr>
            <a:r>
              <a:rPr lang="en-US" sz="1200" b="1">
                <a:solidFill>
                  <a:srgbClr val="FFFFFF"/>
                </a:solidFill>
                <a:latin typeface="ui-sans-serif" pitchFamily="34" charset="0"/>
                <a:ea typeface="ui-sans-serif" pitchFamily="34" charset="-122"/>
                <a:cs typeface="ui-sans-serif" pitchFamily="34" charset="-120"/>
              </a:rPr>
              <a:t>Odoo</a:t>
            </a:r>
            <a:endParaRPr lang="en-US" sz="1200"/>
          </a:p>
        </p:txBody>
      </p:sp>
      <p:sp>
        <p:nvSpPr>
          <p:cNvPr id="25" name="Text 3">
            <a:extLst>
              <a:ext uri="{FF2B5EF4-FFF2-40B4-BE49-F238E27FC236}">
                <a16:creationId xmlns:a16="http://schemas.microsoft.com/office/drawing/2014/main" id="{C6DD95CB-410E-02DF-0734-6917DECEA11C}"/>
              </a:ext>
            </a:extLst>
          </p:cNvPr>
          <p:cNvSpPr/>
          <p:nvPr/>
        </p:nvSpPr>
        <p:spPr>
          <a:xfrm>
            <a:off x="5557718" y="3019425"/>
            <a:ext cx="1076563" cy="152400"/>
          </a:xfrm>
          <a:prstGeom prst="rect">
            <a:avLst/>
          </a:prstGeom>
          <a:noFill/>
          <a:ln/>
        </p:spPr>
        <p:txBody>
          <a:bodyPr wrap="square" lIns="0" tIns="0" rIns="0" bIns="0" rtlCol="0" anchor="t"/>
          <a:lstStyle/>
          <a:p>
            <a:pPr marL="0" indent="0" algn="ctr">
              <a:lnSpc>
                <a:spcPts val="1200"/>
              </a:lnSpc>
              <a:buNone/>
            </a:pPr>
            <a:r>
              <a:rPr lang="en-US" sz="900">
                <a:solidFill>
                  <a:srgbClr val="FFFFFF"/>
                </a:solidFill>
                <a:latin typeface="ui-sans-serif" pitchFamily="34" charset="0"/>
                <a:ea typeface="ui-sans-serif" pitchFamily="34" charset="-122"/>
                <a:cs typeface="ui-sans-serif" pitchFamily="34" charset="-120"/>
              </a:rPr>
              <a:t>Hub</a:t>
            </a:r>
            <a:endParaRPr lang="en-US" sz="900"/>
          </a:p>
        </p:txBody>
      </p:sp>
      <p:pic>
        <p:nvPicPr>
          <p:cNvPr id="42" name="Picture 41">
            <a:extLst>
              <a:ext uri="{FF2B5EF4-FFF2-40B4-BE49-F238E27FC236}">
                <a16:creationId xmlns:a16="http://schemas.microsoft.com/office/drawing/2014/main" id="{A0A5A5C9-7943-390E-F18F-669BAF1AC3E6}"/>
              </a:ext>
            </a:extLst>
          </p:cNvPr>
          <p:cNvPicPr>
            <a:picLocks noChangeAspect="1"/>
          </p:cNvPicPr>
          <p:nvPr/>
        </p:nvPicPr>
        <p:blipFill>
          <a:blip r:embed="rId7"/>
          <a:stretch>
            <a:fillRect/>
          </a:stretch>
        </p:blipFill>
        <p:spPr>
          <a:xfrm>
            <a:off x="10201314" y="228600"/>
            <a:ext cx="1800186" cy="368038"/>
          </a:xfrm>
          <a:prstGeom prst="rect">
            <a:avLst/>
          </a:prstGeom>
        </p:spPr>
      </p:pic>
      <p:pic>
        <p:nvPicPr>
          <p:cNvPr id="4" name="Picture 3">
            <a:extLst>
              <a:ext uri="{FF2B5EF4-FFF2-40B4-BE49-F238E27FC236}">
                <a16:creationId xmlns:a16="http://schemas.microsoft.com/office/drawing/2014/main" id="{29661A8D-FA0E-D4C6-8C39-A8B342AECBC9}"/>
              </a:ext>
            </a:extLst>
          </p:cNvPr>
          <p:cNvPicPr>
            <a:picLocks noChangeAspect="1"/>
          </p:cNvPicPr>
          <p:nvPr/>
        </p:nvPicPr>
        <p:blipFill>
          <a:blip r:embed="rId8"/>
          <a:stretch>
            <a:fillRect/>
          </a:stretch>
        </p:blipFill>
        <p:spPr>
          <a:xfrm>
            <a:off x="1115632" y="2204840"/>
            <a:ext cx="9960736" cy="3641324"/>
          </a:xfrm>
          <a:prstGeom prst="rect">
            <a:avLst/>
          </a:prstGeom>
        </p:spPr>
      </p:pic>
    </p:spTree>
    <p:extLst>
      <p:ext uri="{BB962C8B-B14F-4D97-AF65-F5344CB8AC3E}">
        <p14:creationId xmlns:p14="http://schemas.microsoft.com/office/powerpoint/2010/main" val="3275058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2192000" cy="6858000"/>
          </a:xfrm>
          <a:prstGeom prst="rect">
            <a:avLst/>
          </a:prstGeom>
        </p:spPr>
      </p:pic>
      <p:pic>
        <p:nvPicPr>
          <p:cNvPr id="3" name="Image 1" descr="preencoded.png"/>
          <p:cNvPicPr>
            <a:picLocks noChangeAspect="1"/>
          </p:cNvPicPr>
          <p:nvPr/>
        </p:nvPicPr>
        <p:blipFill>
          <a:blip r:embed="rId4"/>
          <a:stretch>
            <a:fillRect/>
          </a:stretch>
        </p:blipFill>
        <p:spPr>
          <a:xfrm>
            <a:off x="0" y="0"/>
            <a:ext cx="12192000" cy="838200"/>
          </a:xfrm>
          <a:prstGeom prst="rect">
            <a:avLst/>
          </a:prstGeom>
        </p:spPr>
      </p:pic>
      <p:pic>
        <p:nvPicPr>
          <p:cNvPr id="9" name="Image 7" descr="preencoded.png"/>
          <p:cNvPicPr>
            <a:picLocks noChangeAspect="1"/>
          </p:cNvPicPr>
          <p:nvPr/>
        </p:nvPicPr>
        <p:blipFill>
          <a:blip r:embed="rId5"/>
          <a:stretch>
            <a:fillRect/>
          </a:stretch>
        </p:blipFill>
        <p:spPr>
          <a:xfrm>
            <a:off x="5952976" y="3000375"/>
            <a:ext cx="285750" cy="304800"/>
          </a:xfrm>
          <a:prstGeom prst="rect">
            <a:avLst/>
          </a:prstGeom>
        </p:spPr>
      </p:pic>
      <p:pic>
        <p:nvPicPr>
          <p:cNvPr id="12" name="Image 10" descr="preencoded.png"/>
          <p:cNvPicPr>
            <a:picLocks noChangeAspect="1"/>
          </p:cNvPicPr>
          <p:nvPr/>
        </p:nvPicPr>
        <p:blipFill>
          <a:blip r:embed="rId6"/>
          <a:stretch>
            <a:fillRect/>
          </a:stretch>
        </p:blipFill>
        <p:spPr>
          <a:xfrm>
            <a:off x="9893201" y="3000375"/>
            <a:ext cx="228600" cy="304800"/>
          </a:xfrm>
          <a:prstGeom prst="rect">
            <a:avLst/>
          </a:prstGeom>
        </p:spPr>
      </p:pic>
      <p:sp>
        <p:nvSpPr>
          <p:cNvPr id="15" name="Text 0"/>
          <p:cNvSpPr/>
          <p:nvPr/>
        </p:nvSpPr>
        <p:spPr>
          <a:xfrm>
            <a:off x="381000" y="228600"/>
            <a:ext cx="13716000" cy="381000"/>
          </a:xfrm>
          <a:prstGeom prst="rect">
            <a:avLst/>
          </a:prstGeom>
          <a:noFill/>
          <a:ln/>
        </p:spPr>
        <p:txBody>
          <a:bodyPr wrap="square" lIns="0" tIns="0" rIns="0" bIns="0" rtlCol="0" anchor="t"/>
          <a:lstStyle/>
          <a:p>
            <a:pPr marL="0" indent="0">
              <a:lnSpc>
                <a:spcPts val="3000"/>
              </a:lnSpc>
              <a:buNone/>
            </a:pPr>
            <a:r>
              <a:rPr lang="en-US" sz="2700" b="1">
                <a:solidFill>
                  <a:srgbClr val="FFFFFF"/>
                </a:solidFill>
                <a:latin typeface="ui-sans-serif" pitchFamily="34" charset="0"/>
                <a:ea typeface="ui-sans-serif" pitchFamily="34" charset="-122"/>
                <a:cs typeface="ui-sans-serif" pitchFamily="34" charset="-120"/>
              </a:rPr>
              <a:t>Agenda</a:t>
            </a:r>
            <a:endParaRPr lang="en-US" sz="2700"/>
          </a:p>
        </p:txBody>
      </p:sp>
      <p:sp>
        <p:nvSpPr>
          <p:cNvPr id="16" name="Text 1"/>
          <p:cNvSpPr/>
          <p:nvPr/>
        </p:nvSpPr>
        <p:spPr>
          <a:xfrm>
            <a:off x="381000" y="1219200"/>
            <a:ext cx="11430000" cy="1869057"/>
          </a:xfrm>
          <a:prstGeom prst="rect">
            <a:avLst/>
          </a:prstGeom>
          <a:noFill/>
          <a:ln/>
        </p:spPr>
        <p:txBody>
          <a:bodyPr wrap="square" lIns="0" tIns="0" rIns="0" bIns="0" rtlCol="0" anchor="t"/>
          <a:lstStyle/>
          <a:p>
            <a:pPr marL="342900" indent="-342900">
              <a:lnSpc>
                <a:spcPts val="2925"/>
              </a:lnSpc>
              <a:buFont typeface="+mj-lt"/>
              <a:buAutoNum type="arabicPeriod"/>
            </a:pPr>
            <a:r>
              <a:rPr lang="en-US">
                <a:solidFill>
                  <a:srgbClr val="374151"/>
                </a:solidFill>
                <a:latin typeface="ui-sans-serif" pitchFamily="34" charset="0"/>
                <a:ea typeface="ui-sans-serif" pitchFamily="34" charset="-122"/>
                <a:cs typeface="ui-sans-serif" pitchFamily="34" charset="-120"/>
              </a:rPr>
              <a:t>Introduction: Unifying Digital Commerce</a:t>
            </a:r>
          </a:p>
          <a:p>
            <a:pPr marL="342900" indent="-342900">
              <a:lnSpc>
                <a:spcPts val="2925"/>
              </a:lnSpc>
              <a:buFont typeface="+mj-lt"/>
              <a:buAutoNum type="arabicPeriod"/>
            </a:pPr>
            <a:r>
              <a:rPr lang="en-US">
                <a:solidFill>
                  <a:srgbClr val="374151"/>
                </a:solidFill>
                <a:latin typeface="ui-sans-serif" pitchFamily="34" charset="0"/>
                <a:ea typeface="ui-sans-serif" pitchFamily="34" charset="-122"/>
                <a:cs typeface="ui-sans-serif" pitchFamily="34" charset="-120"/>
              </a:rPr>
              <a:t>Integration sample Shoppe e-Commerce with ERP By </a:t>
            </a:r>
            <a:r>
              <a:rPr lang="en-US" err="1">
                <a:solidFill>
                  <a:srgbClr val="374151"/>
                </a:solidFill>
                <a:latin typeface="ui-sans-serif" pitchFamily="34" charset="0"/>
                <a:ea typeface="ui-sans-serif" pitchFamily="34" charset="-122"/>
                <a:cs typeface="ui-sans-serif" pitchFamily="34" charset="-120"/>
              </a:rPr>
              <a:t>Infinyscloud</a:t>
            </a:r>
            <a:endParaRPr lang="en-US">
              <a:solidFill>
                <a:srgbClr val="374151"/>
              </a:solidFill>
              <a:latin typeface="ui-sans-serif" pitchFamily="34" charset="0"/>
              <a:ea typeface="ui-sans-serif" pitchFamily="34" charset="-122"/>
              <a:cs typeface="ui-sans-serif" pitchFamily="34" charset="-120"/>
            </a:endParaRPr>
          </a:p>
          <a:p>
            <a:pPr marL="342900" indent="-342900">
              <a:lnSpc>
                <a:spcPts val="2925"/>
              </a:lnSpc>
              <a:buFont typeface="+mj-lt"/>
              <a:buAutoNum type="arabicPeriod"/>
            </a:pPr>
            <a:r>
              <a:rPr lang="en-US">
                <a:solidFill>
                  <a:srgbClr val="374151"/>
                </a:solidFill>
                <a:latin typeface="ui-sans-serif" pitchFamily="34" charset="0"/>
                <a:ea typeface="ui-sans-serif" pitchFamily="34" charset="-122"/>
                <a:cs typeface="ui-sans-serif" pitchFamily="34" charset="-120"/>
              </a:rPr>
              <a:t>Integration local e-Commerce (by ERP </a:t>
            </a:r>
            <a:r>
              <a:rPr lang="en-US" err="1">
                <a:solidFill>
                  <a:srgbClr val="374151"/>
                </a:solidFill>
                <a:latin typeface="ui-sans-serif" pitchFamily="34" charset="0"/>
                <a:ea typeface="ui-sans-serif" pitchFamily="34" charset="-122"/>
                <a:cs typeface="ui-sans-serif" pitchFamily="34" charset="-120"/>
              </a:rPr>
              <a:t>infinyscloud</a:t>
            </a:r>
            <a:r>
              <a:rPr lang="en-US">
                <a:solidFill>
                  <a:srgbClr val="374151"/>
                </a:solidFill>
                <a:latin typeface="ui-sans-serif" pitchFamily="34" charset="0"/>
                <a:ea typeface="ui-sans-serif" pitchFamily="34" charset="-122"/>
                <a:cs typeface="ui-sans-serif" pitchFamily="34" charset="-120"/>
              </a:rPr>
              <a:t>), with sample Delivery API Raja </a:t>
            </a:r>
            <a:r>
              <a:rPr lang="en-US" err="1">
                <a:solidFill>
                  <a:srgbClr val="374151"/>
                </a:solidFill>
                <a:latin typeface="ui-sans-serif" pitchFamily="34" charset="0"/>
                <a:ea typeface="ui-sans-serif" pitchFamily="34" charset="-122"/>
                <a:cs typeface="ui-sans-serif" pitchFamily="34" charset="-120"/>
              </a:rPr>
              <a:t>Ongkir</a:t>
            </a:r>
            <a:endParaRPr lang="en-US">
              <a:solidFill>
                <a:srgbClr val="374151"/>
              </a:solidFill>
              <a:latin typeface="ui-sans-serif" pitchFamily="34" charset="0"/>
              <a:ea typeface="ui-sans-serif" pitchFamily="34" charset="-122"/>
              <a:cs typeface="ui-sans-serif" pitchFamily="34" charset="-120"/>
            </a:endParaRPr>
          </a:p>
          <a:p>
            <a:pPr marL="342900" indent="-342900">
              <a:lnSpc>
                <a:spcPts val="2925"/>
              </a:lnSpc>
              <a:buFont typeface="+mj-lt"/>
              <a:buAutoNum type="arabicPeriod"/>
            </a:pPr>
            <a:r>
              <a:rPr lang="en-US">
                <a:solidFill>
                  <a:srgbClr val="374151"/>
                </a:solidFill>
                <a:latin typeface="ui-sans-serif" pitchFamily="34" charset="0"/>
                <a:ea typeface="ui-sans-serif" pitchFamily="34" charset="-122"/>
                <a:cs typeface="ui-sans-serif" pitchFamily="34" charset="-120"/>
              </a:rPr>
              <a:t>Sample Reporting &amp; Dashboard</a:t>
            </a:r>
          </a:p>
          <a:p>
            <a:pPr marL="342900" indent="-342900">
              <a:lnSpc>
                <a:spcPts val="2925"/>
              </a:lnSpc>
              <a:buFont typeface="+mj-lt"/>
              <a:buAutoNum type="arabicPeriod"/>
            </a:pPr>
            <a:r>
              <a:rPr lang="en-US">
                <a:solidFill>
                  <a:srgbClr val="374151"/>
                </a:solidFill>
                <a:latin typeface="ui-sans-serif" pitchFamily="34" charset="0"/>
                <a:ea typeface="ui-sans-serif" pitchFamily="34" charset="-122"/>
                <a:cs typeface="ui-sans-serif" pitchFamily="34" charset="-120"/>
              </a:rPr>
              <a:t> Future-Proofing Your Business</a:t>
            </a:r>
          </a:p>
          <a:p>
            <a:pPr marL="342900" indent="-342900">
              <a:lnSpc>
                <a:spcPts val="2925"/>
              </a:lnSpc>
              <a:buFont typeface="+mj-lt"/>
              <a:buAutoNum type="arabicPeriod"/>
            </a:pPr>
            <a:endParaRPr lang="en-US">
              <a:solidFill>
                <a:srgbClr val="374151"/>
              </a:solidFill>
              <a:latin typeface="ui-sans-serif" pitchFamily="34" charset="0"/>
              <a:ea typeface="ui-sans-serif" pitchFamily="34" charset="-122"/>
              <a:cs typeface="ui-sans-serif" pitchFamily="34" charset="-120"/>
            </a:endParaRPr>
          </a:p>
        </p:txBody>
      </p:sp>
      <p:pic>
        <p:nvPicPr>
          <p:cNvPr id="25" name="Picture 24">
            <a:extLst>
              <a:ext uri="{FF2B5EF4-FFF2-40B4-BE49-F238E27FC236}">
                <a16:creationId xmlns:a16="http://schemas.microsoft.com/office/drawing/2014/main" id="{CC4F5EDF-4E0A-4A61-9C7A-56CF81C3A55B}"/>
              </a:ext>
            </a:extLst>
          </p:cNvPr>
          <p:cNvPicPr>
            <a:picLocks noChangeAspect="1"/>
          </p:cNvPicPr>
          <p:nvPr/>
        </p:nvPicPr>
        <p:blipFill>
          <a:blip r:embed="rId7"/>
          <a:stretch>
            <a:fillRect/>
          </a:stretch>
        </p:blipFill>
        <p:spPr>
          <a:xfrm>
            <a:off x="10293251" y="145975"/>
            <a:ext cx="1800186" cy="368038"/>
          </a:xfrm>
          <a:prstGeom prst="rect">
            <a:avLst/>
          </a:prstGeom>
        </p:spPr>
      </p:pic>
    </p:spTree>
    <p:extLst>
      <p:ext uri="{BB962C8B-B14F-4D97-AF65-F5344CB8AC3E}">
        <p14:creationId xmlns:p14="http://schemas.microsoft.com/office/powerpoint/2010/main" val="3256324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EE323-73A1-B0D4-B56F-499642A4ED36}"/>
            </a:ext>
          </a:extLst>
        </p:cNvPr>
        <p:cNvGrpSpPr/>
        <p:nvPr/>
      </p:nvGrpSpPr>
      <p:grpSpPr>
        <a:xfrm>
          <a:off x="0" y="0"/>
          <a:ext cx="0" cy="0"/>
          <a:chOff x="0" y="0"/>
          <a:chExt cx="0" cy="0"/>
        </a:xfrm>
      </p:grpSpPr>
      <p:pic>
        <p:nvPicPr>
          <p:cNvPr id="3" name="Image 1" descr="preencoded.png">
            <a:extLst>
              <a:ext uri="{FF2B5EF4-FFF2-40B4-BE49-F238E27FC236}">
                <a16:creationId xmlns:a16="http://schemas.microsoft.com/office/drawing/2014/main" id="{BB375B4C-4A67-B829-930C-6E0ADB76933C}"/>
              </a:ext>
            </a:extLst>
          </p:cNvPr>
          <p:cNvPicPr>
            <a:picLocks noChangeAspect="1"/>
          </p:cNvPicPr>
          <p:nvPr/>
        </p:nvPicPr>
        <p:blipFill>
          <a:blip r:embed="rId3"/>
          <a:stretch>
            <a:fillRect/>
          </a:stretch>
        </p:blipFill>
        <p:spPr>
          <a:xfrm>
            <a:off x="0" y="0"/>
            <a:ext cx="12192000" cy="838200"/>
          </a:xfrm>
          <a:prstGeom prst="rect">
            <a:avLst/>
          </a:prstGeom>
        </p:spPr>
      </p:pic>
      <p:sp>
        <p:nvSpPr>
          <p:cNvPr id="22" name="Text 0">
            <a:extLst>
              <a:ext uri="{FF2B5EF4-FFF2-40B4-BE49-F238E27FC236}">
                <a16:creationId xmlns:a16="http://schemas.microsoft.com/office/drawing/2014/main" id="{955F8E6C-6247-C2AE-5E39-C69ABB13F049}"/>
              </a:ext>
            </a:extLst>
          </p:cNvPr>
          <p:cNvSpPr/>
          <p:nvPr/>
        </p:nvSpPr>
        <p:spPr>
          <a:xfrm>
            <a:off x="381000" y="228600"/>
            <a:ext cx="11430000" cy="381000"/>
          </a:xfrm>
          <a:prstGeom prst="rect">
            <a:avLst/>
          </a:prstGeom>
          <a:noFill/>
          <a:ln/>
        </p:spPr>
        <p:txBody>
          <a:bodyPr wrap="square" lIns="0" tIns="0" rIns="0" bIns="0" rtlCol="0" anchor="t"/>
          <a:lstStyle/>
          <a:p>
            <a:pPr>
              <a:lnSpc>
                <a:spcPts val="3000"/>
              </a:lnSpc>
            </a:pPr>
            <a:r>
              <a:rPr lang="en-US" sz="2700" b="1">
                <a:solidFill>
                  <a:srgbClr val="FFFFFF"/>
                </a:solidFill>
                <a:latin typeface="ui-sans-serif" pitchFamily="34" charset="0"/>
                <a:ea typeface="ui-sans-serif" pitchFamily="34" charset="-122"/>
              </a:rPr>
              <a:t>Sample 2 Transaction: </a:t>
            </a:r>
            <a:r>
              <a:rPr lang="en-US" sz="2700" b="1">
                <a:solidFill>
                  <a:srgbClr val="FFFFFF"/>
                </a:solidFill>
                <a:latin typeface="ui-sans-serif" pitchFamily="34" charset="0"/>
                <a:ea typeface="ui-sans-serif" pitchFamily="34" charset="-122"/>
                <a:cs typeface="ui-sans-serif" pitchFamily="34" charset="-120"/>
              </a:rPr>
              <a:t>Demo Flow End-to-End eCommerce Process</a:t>
            </a:r>
            <a:endParaRPr lang="en-US" sz="2700"/>
          </a:p>
        </p:txBody>
      </p:sp>
      <p:pic>
        <p:nvPicPr>
          <p:cNvPr id="42" name="Picture 41">
            <a:extLst>
              <a:ext uri="{FF2B5EF4-FFF2-40B4-BE49-F238E27FC236}">
                <a16:creationId xmlns:a16="http://schemas.microsoft.com/office/drawing/2014/main" id="{6A3903E2-D587-6C6F-9736-B36A1F77D7D0}"/>
              </a:ext>
            </a:extLst>
          </p:cNvPr>
          <p:cNvPicPr>
            <a:picLocks noChangeAspect="1"/>
          </p:cNvPicPr>
          <p:nvPr/>
        </p:nvPicPr>
        <p:blipFill>
          <a:blip r:embed="rId4"/>
          <a:stretch>
            <a:fillRect/>
          </a:stretch>
        </p:blipFill>
        <p:spPr>
          <a:xfrm>
            <a:off x="10201314" y="228600"/>
            <a:ext cx="1800186" cy="368038"/>
          </a:xfrm>
          <a:prstGeom prst="rect">
            <a:avLst/>
          </a:prstGeom>
        </p:spPr>
      </p:pic>
      <p:pic>
        <p:nvPicPr>
          <p:cNvPr id="4" name="Picture 3">
            <a:extLst>
              <a:ext uri="{FF2B5EF4-FFF2-40B4-BE49-F238E27FC236}">
                <a16:creationId xmlns:a16="http://schemas.microsoft.com/office/drawing/2014/main" id="{42D8F7BE-AD85-5238-6F33-0D9C8B39E01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587161" y="4374655"/>
            <a:ext cx="4662764" cy="2184483"/>
          </a:xfrm>
          <a:prstGeom prst="rect">
            <a:avLst/>
          </a:prstGeom>
        </p:spPr>
      </p:pic>
      <p:pic>
        <p:nvPicPr>
          <p:cNvPr id="5" name="Picture 4">
            <a:extLst>
              <a:ext uri="{FF2B5EF4-FFF2-40B4-BE49-F238E27FC236}">
                <a16:creationId xmlns:a16="http://schemas.microsoft.com/office/drawing/2014/main" id="{6B90658C-9EAB-DABF-8389-FDE10AA79F6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614045" y="1350660"/>
            <a:ext cx="4830933" cy="2229661"/>
          </a:xfrm>
          <a:prstGeom prst="rect">
            <a:avLst/>
          </a:prstGeom>
        </p:spPr>
      </p:pic>
      <p:pic>
        <p:nvPicPr>
          <p:cNvPr id="6" name="Picture 5">
            <a:extLst>
              <a:ext uri="{FF2B5EF4-FFF2-40B4-BE49-F238E27FC236}">
                <a16:creationId xmlns:a16="http://schemas.microsoft.com/office/drawing/2014/main" id="{38B6A81E-02B7-7DC2-AEA3-732569EE751C}"/>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03701" y="4381368"/>
            <a:ext cx="4691949" cy="2184483"/>
          </a:xfrm>
          <a:prstGeom prst="rect">
            <a:avLst/>
          </a:prstGeom>
        </p:spPr>
      </p:pic>
      <p:pic>
        <p:nvPicPr>
          <p:cNvPr id="7" name="Picture 6">
            <a:extLst>
              <a:ext uri="{FF2B5EF4-FFF2-40B4-BE49-F238E27FC236}">
                <a16:creationId xmlns:a16="http://schemas.microsoft.com/office/drawing/2014/main" id="{3794EE01-9270-B5CD-6D2E-5D84875DB005}"/>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803701" y="1252852"/>
            <a:ext cx="4831729" cy="2550712"/>
          </a:xfrm>
          <a:prstGeom prst="rect">
            <a:avLst/>
          </a:prstGeom>
        </p:spPr>
      </p:pic>
      <p:sp>
        <p:nvSpPr>
          <p:cNvPr id="8" name="Oval 7">
            <a:extLst>
              <a:ext uri="{FF2B5EF4-FFF2-40B4-BE49-F238E27FC236}">
                <a16:creationId xmlns:a16="http://schemas.microsoft.com/office/drawing/2014/main" id="{E637DA9A-B38E-59D1-3D47-733D0ADEC942}"/>
              </a:ext>
            </a:extLst>
          </p:cNvPr>
          <p:cNvSpPr/>
          <p:nvPr/>
        </p:nvSpPr>
        <p:spPr>
          <a:xfrm>
            <a:off x="628210" y="4199164"/>
            <a:ext cx="312063" cy="2967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endParaRPr lang="en-ID"/>
          </a:p>
        </p:txBody>
      </p:sp>
      <p:sp>
        <p:nvSpPr>
          <p:cNvPr id="9" name="Oval 8">
            <a:extLst>
              <a:ext uri="{FF2B5EF4-FFF2-40B4-BE49-F238E27FC236}">
                <a16:creationId xmlns:a16="http://schemas.microsoft.com/office/drawing/2014/main" id="{426437FA-723C-C5D2-B8F1-878D73E6345A}"/>
              </a:ext>
            </a:extLst>
          </p:cNvPr>
          <p:cNvSpPr/>
          <p:nvPr/>
        </p:nvSpPr>
        <p:spPr>
          <a:xfrm>
            <a:off x="6395443" y="1252853"/>
            <a:ext cx="312063" cy="2967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10" name="Oval 9">
            <a:extLst>
              <a:ext uri="{FF2B5EF4-FFF2-40B4-BE49-F238E27FC236}">
                <a16:creationId xmlns:a16="http://schemas.microsoft.com/office/drawing/2014/main" id="{515E0172-EF5D-01DD-6336-BCF277259785}"/>
              </a:ext>
            </a:extLst>
          </p:cNvPr>
          <p:cNvSpPr/>
          <p:nvPr/>
        </p:nvSpPr>
        <p:spPr>
          <a:xfrm>
            <a:off x="628210" y="1252853"/>
            <a:ext cx="312063" cy="2967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ID"/>
          </a:p>
        </p:txBody>
      </p:sp>
      <p:sp>
        <p:nvSpPr>
          <p:cNvPr id="11" name="Oval 10">
            <a:extLst>
              <a:ext uri="{FF2B5EF4-FFF2-40B4-BE49-F238E27FC236}">
                <a16:creationId xmlns:a16="http://schemas.microsoft.com/office/drawing/2014/main" id="{FFCAC841-92DB-0E41-D38B-77968741307C}"/>
              </a:ext>
            </a:extLst>
          </p:cNvPr>
          <p:cNvSpPr/>
          <p:nvPr/>
        </p:nvSpPr>
        <p:spPr>
          <a:xfrm>
            <a:off x="6395443" y="4199164"/>
            <a:ext cx="312063" cy="2967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endParaRPr lang="en-ID"/>
          </a:p>
        </p:txBody>
      </p:sp>
      <p:sp>
        <p:nvSpPr>
          <p:cNvPr id="12" name="Rectangle 11">
            <a:extLst>
              <a:ext uri="{FF2B5EF4-FFF2-40B4-BE49-F238E27FC236}">
                <a16:creationId xmlns:a16="http://schemas.microsoft.com/office/drawing/2014/main" id="{BD3C0D97-30D3-3BC6-B68E-38A85AC6AC2C}"/>
              </a:ext>
            </a:extLst>
          </p:cNvPr>
          <p:cNvSpPr/>
          <p:nvPr/>
        </p:nvSpPr>
        <p:spPr>
          <a:xfrm>
            <a:off x="1285875" y="4947923"/>
            <a:ext cx="2362200" cy="131445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Rectangle 12">
            <a:extLst>
              <a:ext uri="{FF2B5EF4-FFF2-40B4-BE49-F238E27FC236}">
                <a16:creationId xmlns:a16="http://schemas.microsoft.com/office/drawing/2014/main" id="{89BED794-0D4F-3D02-05E2-D22942D10741}"/>
              </a:ext>
            </a:extLst>
          </p:cNvPr>
          <p:cNvSpPr/>
          <p:nvPr/>
        </p:nvSpPr>
        <p:spPr>
          <a:xfrm>
            <a:off x="7029449" y="1632533"/>
            <a:ext cx="2486025" cy="194778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TextBox 15">
            <a:extLst>
              <a:ext uri="{FF2B5EF4-FFF2-40B4-BE49-F238E27FC236}">
                <a16:creationId xmlns:a16="http://schemas.microsoft.com/office/drawing/2014/main" id="{A6364BFF-1886-5A4B-4DFA-22ED24E58B72}"/>
              </a:ext>
            </a:extLst>
          </p:cNvPr>
          <p:cNvSpPr txBox="1"/>
          <p:nvPr/>
        </p:nvSpPr>
        <p:spPr>
          <a:xfrm>
            <a:off x="1082621" y="4513392"/>
            <a:ext cx="2768707" cy="307777"/>
          </a:xfrm>
          <a:prstGeom prst="rect">
            <a:avLst/>
          </a:prstGeom>
          <a:noFill/>
        </p:spPr>
        <p:txBody>
          <a:bodyPr wrap="none" rtlCol="0">
            <a:spAutoFit/>
          </a:bodyPr>
          <a:lstStyle/>
          <a:p>
            <a:r>
              <a:rPr lang="en-US" sz="1400">
                <a:solidFill>
                  <a:srgbClr val="FF0000"/>
                </a:solidFill>
                <a:latin typeface="Consolas" panose="020B0609020204030204" pitchFamily="49" charset="0"/>
              </a:rPr>
              <a:t>Raja </a:t>
            </a:r>
            <a:r>
              <a:rPr lang="en-US" sz="1400" err="1">
                <a:solidFill>
                  <a:srgbClr val="FF0000"/>
                </a:solidFill>
                <a:latin typeface="Consolas" panose="020B0609020204030204" pitchFamily="49" charset="0"/>
              </a:rPr>
              <a:t>Ongkir</a:t>
            </a:r>
            <a:r>
              <a:rPr lang="en-US" sz="1400">
                <a:solidFill>
                  <a:srgbClr val="FF0000"/>
                </a:solidFill>
                <a:latin typeface="Consolas" panose="020B0609020204030204" pitchFamily="49" charset="0"/>
              </a:rPr>
              <a:t> Shipping Costs</a:t>
            </a:r>
            <a:endParaRPr lang="en-ID" sz="1400">
              <a:solidFill>
                <a:srgbClr val="FF0000"/>
              </a:solidFill>
              <a:latin typeface="Consolas" panose="020B0609020204030204" pitchFamily="49" charset="0"/>
            </a:endParaRPr>
          </a:p>
        </p:txBody>
      </p:sp>
      <p:sp>
        <p:nvSpPr>
          <p:cNvPr id="17" name="TextBox 16">
            <a:extLst>
              <a:ext uri="{FF2B5EF4-FFF2-40B4-BE49-F238E27FC236}">
                <a16:creationId xmlns:a16="http://schemas.microsoft.com/office/drawing/2014/main" id="{2295E1BF-9277-5D08-3372-31C393BFDC35}"/>
              </a:ext>
            </a:extLst>
          </p:cNvPr>
          <p:cNvSpPr txBox="1"/>
          <p:nvPr/>
        </p:nvSpPr>
        <p:spPr>
          <a:xfrm>
            <a:off x="7029449" y="3647368"/>
            <a:ext cx="2371162" cy="307777"/>
          </a:xfrm>
          <a:prstGeom prst="rect">
            <a:avLst/>
          </a:prstGeom>
          <a:noFill/>
        </p:spPr>
        <p:txBody>
          <a:bodyPr wrap="none" rtlCol="0">
            <a:spAutoFit/>
          </a:bodyPr>
          <a:lstStyle/>
          <a:p>
            <a:r>
              <a:rPr lang="en-US" sz="1400">
                <a:solidFill>
                  <a:srgbClr val="FF0000"/>
                </a:solidFill>
                <a:latin typeface="Consolas" panose="020B0609020204030204" pitchFamily="49" charset="0"/>
              </a:rPr>
              <a:t>Xendit Payment Methods</a:t>
            </a:r>
            <a:endParaRPr lang="en-ID" sz="1400">
              <a:solidFill>
                <a:srgbClr val="FF0000"/>
              </a:solidFill>
              <a:latin typeface="Consolas" panose="020B0609020204030204" pitchFamily="49" charset="0"/>
            </a:endParaRPr>
          </a:p>
        </p:txBody>
      </p:sp>
    </p:spTree>
    <p:extLst>
      <p:ext uri="{BB962C8B-B14F-4D97-AF65-F5344CB8AC3E}">
        <p14:creationId xmlns:p14="http://schemas.microsoft.com/office/powerpoint/2010/main" val="718006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FFEC8-7AA1-05B5-2FF4-B28D6D78C3B3}"/>
            </a:ext>
          </a:extLst>
        </p:cNvPr>
        <p:cNvGrpSpPr/>
        <p:nvPr/>
      </p:nvGrpSpPr>
      <p:grpSpPr>
        <a:xfrm>
          <a:off x="0" y="0"/>
          <a:ext cx="0" cy="0"/>
          <a:chOff x="0" y="0"/>
          <a:chExt cx="0" cy="0"/>
        </a:xfrm>
      </p:grpSpPr>
      <p:pic>
        <p:nvPicPr>
          <p:cNvPr id="3" name="Image 1" descr="preencoded.png">
            <a:extLst>
              <a:ext uri="{FF2B5EF4-FFF2-40B4-BE49-F238E27FC236}">
                <a16:creationId xmlns:a16="http://schemas.microsoft.com/office/drawing/2014/main" id="{8011277A-CC1F-7669-EBCB-E058E684A4D2}"/>
              </a:ext>
            </a:extLst>
          </p:cNvPr>
          <p:cNvPicPr>
            <a:picLocks noChangeAspect="1"/>
          </p:cNvPicPr>
          <p:nvPr/>
        </p:nvPicPr>
        <p:blipFill>
          <a:blip r:embed="rId3"/>
          <a:stretch>
            <a:fillRect/>
          </a:stretch>
        </p:blipFill>
        <p:spPr>
          <a:xfrm>
            <a:off x="0" y="0"/>
            <a:ext cx="12192000" cy="838200"/>
          </a:xfrm>
          <a:prstGeom prst="rect">
            <a:avLst/>
          </a:prstGeom>
        </p:spPr>
      </p:pic>
      <p:pic>
        <p:nvPicPr>
          <p:cNvPr id="5" name="Image 3" descr="preencoded.png">
            <a:extLst>
              <a:ext uri="{FF2B5EF4-FFF2-40B4-BE49-F238E27FC236}">
                <a16:creationId xmlns:a16="http://schemas.microsoft.com/office/drawing/2014/main" id="{DD3F74A8-D68A-37ED-DA8D-5B5489525CD5}"/>
              </a:ext>
            </a:extLst>
          </p:cNvPr>
          <p:cNvPicPr>
            <a:picLocks noChangeAspect="1"/>
          </p:cNvPicPr>
          <p:nvPr/>
        </p:nvPicPr>
        <p:blipFill>
          <a:blip r:embed="rId4"/>
          <a:stretch>
            <a:fillRect/>
          </a:stretch>
        </p:blipFill>
        <p:spPr>
          <a:xfrm>
            <a:off x="5915025" y="2333625"/>
            <a:ext cx="361950" cy="342900"/>
          </a:xfrm>
          <a:prstGeom prst="rect">
            <a:avLst/>
          </a:prstGeom>
        </p:spPr>
      </p:pic>
      <p:pic>
        <p:nvPicPr>
          <p:cNvPr id="12" name="Image 10" descr="preencoded.png">
            <a:extLst>
              <a:ext uri="{FF2B5EF4-FFF2-40B4-BE49-F238E27FC236}">
                <a16:creationId xmlns:a16="http://schemas.microsoft.com/office/drawing/2014/main" id="{F3A789D6-84DD-1842-0C7A-6D06E98198F6}"/>
              </a:ext>
            </a:extLst>
          </p:cNvPr>
          <p:cNvPicPr>
            <a:picLocks noChangeAspect="1"/>
          </p:cNvPicPr>
          <p:nvPr/>
        </p:nvPicPr>
        <p:blipFill>
          <a:blip r:embed="rId5"/>
          <a:stretch>
            <a:fillRect/>
          </a:stretch>
        </p:blipFill>
        <p:spPr>
          <a:xfrm>
            <a:off x="1828800" y="2828925"/>
            <a:ext cx="2743200" cy="1181100"/>
          </a:xfrm>
          <a:prstGeom prst="rect">
            <a:avLst/>
          </a:prstGeom>
        </p:spPr>
      </p:pic>
      <p:sp>
        <p:nvSpPr>
          <p:cNvPr id="22" name="Text 0">
            <a:extLst>
              <a:ext uri="{FF2B5EF4-FFF2-40B4-BE49-F238E27FC236}">
                <a16:creationId xmlns:a16="http://schemas.microsoft.com/office/drawing/2014/main" id="{8E3BDFCF-88F4-AE3F-25FB-B264B631E450}"/>
              </a:ext>
            </a:extLst>
          </p:cNvPr>
          <p:cNvSpPr/>
          <p:nvPr/>
        </p:nvSpPr>
        <p:spPr>
          <a:xfrm>
            <a:off x="381000" y="228600"/>
            <a:ext cx="11430000" cy="381000"/>
          </a:xfrm>
          <a:prstGeom prst="rect">
            <a:avLst/>
          </a:prstGeom>
          <a:noFill/>
          <a:ln/>
        </p:spPr>
        <p:txBody>
          <a:bodyPr wrap="square" lIns="0" tIns="0" rIns="0" bIns="0" rtlCol="0" anchor="t"/>
          <a:lstStyle/>
          <a:p>
            <a:pPr marL="0" indent="0">
              <a:lnSpc>
                <a:spcPts val="3000"/>
              </a:lnSpc>
              <a:buNone/>
            </a:pPr>
            <a:r>
              <a:rPr lang="en-US" sz="2700" b="1">
                <a:solidFill>
                  <a:srgbClr val="FFFFFF"/>
                </a:solidFill>
                <a:latin typeface="ui-sans-serif" pitchFamily="34" charset="0"/>
                <a:ea typeface="ui-sans-serif" pitchFamily="34" charset="-122"/>
              </a:rPr>
              <a:t>Order Notification</a:t>
            </a:r>
            <a:endParaRPr lang="en-US" sz="2700"/>
          </a:p>
        </p:txBody>
      </p:sp>
      <p:sp>
        <p:nvSpPr>
          <p:cNvPr id="23" name="Text 1">
            <a:extLst>
              <a:ext uri="{FF2B5EF4-FFF2-40B4-BE49-F238E27FC236}">
                <a16:creationId xmlns:a16="http://schemas.microsoft.com/office/drawing/2014/main" id="{8B531F0D-0947-F056-03C1-75F01B0E8212}"/>
              </a:ext>
            </a:extLst>
          </p:cNvPr>
          <p:cNvSpPr/>
          <p:nvPr/>
        </p:nvSpPr>
        <p:spPr>
          <a:xfrm>
            <a:off x="228600" y="1132946"/>
            <a:ext cx="11582400" cy="1248834"/>
          </a:xfrm>
          <a:prstGeom prst="rect">
            <a:avLst/>
          </a:prstGeom>
          <a:noFill/>
          <a:ln/>
        </p:spPr>
        <p:txBody>
          <a:bodyPr wrap="square" lIns="0" tIns="0" rIns="0" bIns="0" rtlCol="0" anchor="t"/>
          <a:lstStyle/>
          <a:p>
            <a:r>
              <a:rPr lang="en-US" sz="1600"/>
              <a:t>The customer automatically receives a notification email or WhatsApp message (via n8n automation). The WhatsApp messages are sent through the </a:t>
            </a:r>
            <a:r>
              <a:rPr lang="en-US" sz="1600" b="1"/>
              <a:t>WAHA connector</a:t>
            </a:r>
            <a:r>
              <a:rPr lang="en-US" sz="1600"/>
              <a:t>, allowing direct notification integration with Odoo.</a:t>
            </a:r>
          </a:p>
        </p:txBody>
      </p:sp>
      <p:sp>
        <p:nvSpPr>
          <p:cNvPr id="24" name="Text 2">
            <a:extLst>
              <a:ext uri="{FF2B5EF4-FFF2-40B4-BE49-F238E27FC236}">
                <a16:creationId xmlns:a16="http://schemas.microsoft.com/office/drawing/2014/main" id="{CC15E549-4DFD-272B-A661-37E7EBE8F6D4}"/>
              </a:ext>
            </a:extLst>
          </p:cNvPr>
          <p:cNvSpPr/>
          <p:nvPr/>
        </p:nvSpPr>
        <p:spPr>
          <a:xfrm>
            <a:off x="5647432" y="2752725"/>
            <a:ext cx="897136" cy="228600"/>
          </a:xfrm>
          <a:prstGeom prst="rect">
            <a:avLst/>
          </a:prstGeom>
          <a:noFill/>
          <a:ln/>
        </p:spPr>
        <p:txBody>
          <a:bodyPr wrap="square" lIns="0" tIns="0" rIns="0" bIns="0" rtlCol="0" anchor="t"/>
          <a:lstStyle/>
          <a:p>
            <a:pPr marL="0" indent="0" algn="ctr">
              <a:lnSpc>
                <a:spcPts val="1800"/>
              </a:lnSpc>
              <a:buNone/>
            </a:pPr>
            <a:r>
              <a:rPr lang="en-US" sz="1200" b="1">
                <a:solidFill>
                  <a:srgbClr val="FFFFFF"/>
                </a:solidFill>
                <a:latin typeface="ui-sans-serif" pitchFamily="34" charset="0"/>
                <a:ea typeface="ui-sans-serif" pitchFamily="34" charset="-122"/>
                <a:cs typeface="ui-sans-serif" pitchFamily="34" charset="-120"/>
              </a:rPr>
              <a:t>Odoo</a:t>
            </a:r>
            <a:endParaRPr lang="en-US" sz="1200"/>
          </a:p>
        </p:txBody>
      </p:sp>
      <p:sp>
        <p:nvSpPr>
          <p:cNvPr id="25" name="Text 3">
            <a:extLst>
              <a:ext uri="{FF2B5EF4-FFF2-40B4-BE49-F238E27FC236}">
                <a16:creationId xmlns:a16="http://schemas.microsoft.com/office/drawing/2014/main" id="{47F448A2-448F-7047-70A5-EA7F10AE8EB2}"/>
              </a:ext>
            </a:extLst>
          </p:cNvPr>
          <p:cNvSpPr/>
          <p:nvPr/>
        </p:nvSpPr>
        <p:spPr>
          <a:xfrm>
            <a:off x="5557718" y="3019425"/>
            <a:ext cx="1076563" cy="152400"/>
          </a:xfrm>
          <a:prstGeom prst="rect">
            <a:avLst/>
          </a:prstGeom>
          <a:noFill/>
          <a:ln/>
        </p:spPr>
        <p:txBody>
          <a:bodyPr wrap="square" lIns="0" tIns="0" rIns="0" bIns="0" rtlCol="0" anchor="t"/>
          <a:lstStyle/>
          <a:p>
            <a:pPr marL="0" indent="0" algn="ctr">
              <a:lnSpc>
                <a:spcPts val="1200"/>
              </a:lnSpc>
              <a:buNone/>
            </a:pPr>
            <a:r>
              <a:rPr lang="en-US" sz="900">
                <a:solidFill>
                  <a:srgbClr val="FFFFFF"/>
                </a:solidFill>
                <a:latin typeface="ui-sans-serif" pitchFamily="34" charset="0"/>
                <a:ea typeface="ui-sans-serif" pitchFamily="34" charset="-122"/>
                <a:cs typeface="ui-sans-serif" pitchFamily="34" charset="-120"/>
              </a:rPr>
              <a:t>Hub</a:t>
            </a:r>
            <a:endParaRPr lang="en-US" sz="900"/>
          </a:p>
        </p:txBody>
      </p:sp>
      <p:pic>
        <p:nvPicPr>
          <p:cNvPr id="42" name="Picture 41">
            <a:extLst>
              <a:ext uri="{FF2B5EF4-FFF2-40B4-BE49-F238E27FC236}">
                <a16:creationId xmlns:a16="http://schemas.microsoft.com/office/drawing/2014/main" id="{B66950AE-BA1E-EC31-8817-8BEB8EC7655D}"/>
              </a:ext>
            </a:extLst>
          </p:cNvPr>
          <p:cNvPicPr>
            <a:picLocks noChangeAspect="1"/>
          </p:cNvPicPr>
          <p:nvPr/>
        </p:nvPicPr>
        <p:blipFill>
          <a:blip r:embed="rId6"/>
          <a:stretch>
            <a:fillRect/>
          </a:stretch>
        </p:blipFill>
        <p:spPr>
          <a:xfrm>
            <a:off x="10201314" y="228600"/>
            <a:ext cx="1800186" cy="368038"/>
          </a:xfrm>
          <a:prstGeom prst="rect">
            <a:avLst/>
          </a:prstGeom>
        </p:spPr>
      </p:pic>
      <p:pic>
        <p:nvPicPr>
          <p:cNvPr id="7" name="Picture 6">
            <a:extLst>
              <a:ext uri="{FF2B5EF4-FFF2-40B4-BE49-F238E27FC236}">
                <a16:creationId xmlns:a16="http://schemas.microsoft.com/office/drawing/2014/main" id="{1FED6A78-1B48-1A5D-C254-2B188B02137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294151" y="2593373"/>
            <a:ext cx="3052996" cy="3616449"/>
          </a:xfrm>
          <a:prstGeom prst="rect">
            <a:avLst/>
          </a:prstGeom>
        </p:spPr>
      </p:pic>
      <p:sp>
        <p:nvSpPr>
          <p:cNvPr id="8" name="Oval 7">
            <a:extLst>
              <a:ext uri="{FF2B5EF4-FFF2-40B4-BE49-F238E27FC236}">
                <a16:creationId xmlns:a16="http://schemas.microsoft.com/office/drawing/2014/main" id="{DA08392F-1ADB-D851-804A-F7CEBFF89D7B}"/>
              </a:ext>
            </a:extLst>
          </p:cNvPr>
          <p:cNvSpPr/>
          <p:nvPr/>
        </p:nvSpPr>
        <p:spPr>
          <a:xfrm>
            <a:off x="1118660" y="2417882"/>
            <a:ext cx="350982" cy="3509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ID"/>
          </a:p>
        </p:txBody>
      </p:sp>
      <p:pic>
        <p:nvPicPr>
          <p:cNvPr id="9" name="Picture 8">
            <a:extLst>
              <a:ext uri="{FF2B5EF4-FFF2-40B4-BE49-F238E27FC236}">
                <a16:creationId xmlns:a16="http://schemas.microsoft.com/office/drawing/2014/main" id="{D81C85D1-C056-3933-FA64-4A5F1176A783}"/>
              </a:ext>
            </a:extLst>
          </p:cNvPr>
          <p:cNvPicPr>
            <a:picLocks noChangeAspect="1"/>
          </p:cNvPicPr>
          <p:nvPr/>
        </p:nvPicPr>
        <p:blipFill>
          <a:blip r:embed="rId8"/>
          <a:stretch>
            <a:fillRect/>
          </a:stretch>
        </p:blipFill>
        <p:spPr>
          <a:xfrm>
            <a:off x="6323286" y="2593373"/>
            <a:ext cx="4795834" cy="3342732"/>
          </a:xfrm>
          <a:prstGeom prst="rect">
            <a:avLst/>
          </a:prstGeom>
        </p:spPr>
      </p:pic>
      <p:sp>
        <p:nvSpPr>
          <p:cNvPr id="11" name="Oval 10">
            <a:extLst>
              <a:ext uri="{FF2B5EF4-FFF2-40B4-BE49-F238E27FC236}">
                <a16:creationId xmlns:a16="http://schemas.microsoft.com/office/drawing/2014/main" id="{0B59C3D7-2BF8-FE35-DBD2-63C9831C14FE}"/>
              </a:ext>
            </a:extLst>
          </p:cNvPr>
          <p:cNvSpPr/>
          <p:nvPr/>
        </p:nvSpPr>
        <p:spPr>
          <a:xfrm>
            <a:off x="6147795" y="2417882"/>
            <a:ext cx="350982" cy="3509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endParaRPr lang="en-ID"/>
          </a:p>
        </p:txBody>
      </p:sp>
    </p:spTree>
    <p:extLst>
      <p:ext uri="{BB962C8B-B14F-4D97-AF65-F5344CB8AC3E}">
        <p14:creationId xmlns:p14="http://schemas.microsoft.com/office/powerpoint/2010/main" val="3606309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5C9EA-0FF3-2EAE-DAFA-1CAC0CCE612A}"/>
            </a:ext>
          </a:extLst>
        </p:cNvPr>
        <p:cNvGrpSpPr/>
        <p:nvPr/>
      </p:nvGrpSpPr>
      <p:grpSpPr>
        <a:xfrm>
          <a:off x="0" y="0"/>
          <a:ext cx="0" cy="0"/>
          <a:chOff x="0" y="0"/>
          <a:chExt cx="0" cy="0"/>
        </a:xfrm>
      </p:grpSpPr>
      <p:pic>
        <p:nvPicPr>
          <p:cNvPr id="3" name="Image 1" descr="preencoded.png">
            <a:extLst>
              <a:ext uri="{FF2B5EF4-FFF2-40B4-BE49-F238E27FC236}">
                <a16:creationId xmlns:a16="http://schemas.microsoft.com/office/drawing/2014/main" id="{AEFFBAD3-AF77-5061-E7CF-B2E3A0CE2E10}"/>
              </a:ext>
            </a:extLst>
          </p:cNvPr>
          <p:cNvPicPr>
            <a:picLocks noChangeAspect="1"/>
          </p:cNvPicPr>
          <p:nvPr/>
        </p:nvPicPr>
        <p:blipFill>
          <a:blip r:embed="rId3"/>
          <a:stretch>
            <a:fillRect/>
          </a:stretch>
        </p:blipFill>
        <p:spPr>
          <a:xfrm>
            <a:off x="0" y="0"/>
            <a:ext cx="12192000" cy="838200"/>
          </a:xfrm>
          <a:prstGeom prst="rect">
            <a:avLst/>
          </a:prstGeom>
        </p:spPr>
      </p:pic>
      <p:sp>
        <p:nvSpPr>
          <p:cNvPr id="22" name="Text 0">
            <a:extLst>
              <a:ext uri="{FF2B5EF4-FFF2-40B4-BE49-F238E27FC236}">
                <a16:creationId xmlns:a16="http://schemas.microsoft.com/office/drawing/2014/main" id="{AF22FB29-DC2F-2540-6779-8863E80BF7C0}"/>
              </a:ext>
            </a:extLst>
          </p:cNvPr>
          <p:cNvSpPr/>
          <p:nvPr/>
        </p:nvSpPr>
        <p:spPr>
          <a:xfrm>
            <a:off x="381000" y="228600"/>
            <a:ext cx="11430000" cy="381000"/>
          </a:xfrm>
          <a:prstGeom prst="rect">
            <a:avLst/>
          </a:prstGeom>
          <a:noFill/>
          <a:ln/>
        </p:spPr>
        <p:txBody>
          <a:bodyPr wrap="square" lIns="0" tIns="0" rIns="0" bIns="0" rtlCol="0" anchor="t"/>
          <a:lstStyle/>
          <a:p>
            <a:pPr marL="0" indent="0">
              <a:lnSpc>
                <a:spcPts val="3000"/>
              </a:lnSpc>
              <a:buNone/>
            </a:pPr>
            <a:r>
              <a:rPr lang="en-US" sz="2700" b="1">
                <a:solidFill>
                  <a:srgbClr val="FFFFFF"/>
                </a:solidFill>
                <a:latin typeface="ui-sans-serif" pitchFamily="34" charset="0"/>
                <a:ea typeface="ui-sans-serif" pitchFamily="34" charset="-122"/>
              </a:rPr>
              <a:t>Order Cancelation Process</a:t>
            </a:r>
            <a:endParaRPr lang="en-US" sz="2700"/>
          </a:p>
        </p:txBody>
      </p:sp>
      <p:sp>
        <p:nvSpPr>
          <p:cNvPr id="23" name="Text 1">
            <a:extLst>
              <a:ext uri="{FF2B5EF4-FFF2-40B4-BE49-F238E27FC236}">
                <a16:creationId xmlns:a16="http://schemas.microsoft.com/office/drawing/2014/main" id="{E7BABF06-4B42-75D4-636B-93D988C72BD4}"/>
              </a:ext>
            </a:extLst>
          </p:cNvPr>
          <p:cNvSpPr/>
          <p:nvPr/>
        </p:nvSpPr>
        <p:spPr>
          <a:xfrm>
            <a:off x="228600" y="1132946"/>
            <a:ext cx="11582400" cy="1248834"/>
          </a:xfrm>
          <a:prstGeom prst="rect">
            <a:avLst/>
          </a:prstGeom>
          <a:noFill/>
          <a:ln/>
        </p:spPr>
        <p:txBody>
          <a:bodyPr wrap="square" lIns="0" tIns="0" rIns="0" bIns="0" rtlCol="0" anchor="t"/>
          <a:lstStyle/>
          <a:p>
            <a:r>
              <a:rPr lang="en-US" sz="1600"/>
              <a:t>The order cancellation process in Odoo is handled directly through the </a:t>
            </a:r>
            <a:r>
              <a:rPr lang="en-US" sz="1600" b="1"/>
              <a:t>Sales </a:t>
            </a:r>
            <a:r>
              <a:rPr lang="en-US" sz="1600" b="1" err="1"/>
              <a:t>module</a:t>
            </a:r>
            <a:r>
              <a:rPr lang="en-US" sz="1600" err="1"/>
              <a:t>.To</a:t>
            </a:r>
            <a:r>
              <a:rPr lang="en-US" sz="1600"/>
              <a:t> cancel an order, the user simply opens the </a:t>
            </a:r>
            <a:r>
              <a:rPr lang="en-US" sz="1600" i="1"/>
              <a:t>Sales Orders</a:t>
            </a:r>
            <a:r>
              <a:rPr lang="en-US" sz="1600"/>
              <a:t> menu, selects the desired order, and clicks the </a:t>
            </a:r>
            <a:r>
              <a:rPr lang="en-US" sz="1600" b="1"/>
              <a:t>Cancel</a:t>
            </a:r>
            <a:r>
              <a:rPr lang="en-US" sz="1600"/>
              <a:t> button. Once the order status changes to </a:t>
            </a:r>
            <a:r>
              <a:rPr lang="en-US" sz="1600" i="1"/>
              <a:t>Cancelled</a:t>
            </a:r>
            <a:r>
              <a:rPr lang="en-US" sz="1600"/>
              <a:t>, the system automatically sends a </a:t>
            </a:r>
            <a:r>
              <a:rPr lang="en-US" sz="1600" b="1"/>
              <a:t>notification</a:t>
            </a:r>
            <a:r>
              <a:rPr lang="en-US" sz="1600"/>
              <a:t> to the customer via </a:t>
            </a:r>
            <a:r>
              <a:rPr lang="en-US" sz="1600" b="1"/>
              <a:t>email and WhatsApp</a:t>
            </a:r>
            <a:r>
              <a:rPr lang="en-US" sz="1600"/>
              <a:t>.</a:t>
            </a:r>
          </a:p>
        </p:txBody>
      </p:sp>
      <p:pic>
        <p:nvPicPr>
          <p:cNvPr id="42" name="Picture 41">
            <a:extLst>
              <a:ext uri="{FF2B5EF4-FFF2-40B4-BE49-F238E27FC236}">
                <a16:creationId xmlns:a16="http://schemas.microsoft.com/office/drawing/2014/main" id="{D6E4B25D-1228-B7A0-7AA9-F0681C4D6EA2}"/>
              </a:ext>
            </a:extLst>
          </p:cNvPr>
          <p:cNvPicPr>
            <a:picLocks noChangeAspect="1"/>
          </p:cNvPicPr>
          <p:nvPr/>
        </p:nvPicPr>
        <p:blipFill>
          <a:blip r:embed="rId4"/>
          <a:stretch>
            <a:fillRect/>
          </a:stretch>
        </p:blipFill>
        <p:spPr>
          <a:xfrm>
            <a:off x="10201314" y="228600"/>
            <a:ext cx="1800186" cy="368038"/>
          </a:xfrm>
          <a:prstGeom prst="rect">
            <a:avLst/>
          </a:prstGeom>
        </p:spPr>
      </p:pic>
      <p:pic>
        <p:nvPicPr>
          <p:cNvPr id="2" name="Picture 1">
            <a:extLst>
              <a:ext uri="{FF2B5EF4-FFF2-40B4-BE49-F238E27FC236}">
                <a16:creationId xmlns:a16="http://schemas.microsoft.com/office/drawing/2014/main" id="{E97F13AE-576D-48B4-D4D9-416FA13DBD9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504013" y="2131296"/>
            <a:ext cx="9183974" cy="4256978"/>
          </a:xfrm>
          <a:prstGeom prst="rect">
            <a:avLst/>
          </a:prstGeom>
        </p:spPr>
      </p:pic>
    </p:spTree>
    <p:extLst>
      <p:ext uri="{BB962C8B-B14F-4D97-AF65-F5344CB8AC3E}">
        <p14:creationId xmlns:p14="http://schemas.microsoft.com/office/powerpoint/2010/main" val="2169156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1" descr="preencoded.png"/>
          <p:cNvPicPr>
            <a:picLocks noChangeAspect="1"/>
          </p:cNvPicPr>
          <p:nvPr/>
        </p:nvPicPr>
        <p:blipFill>
          <a:blip r:embed="rId3"/>
          <a:stretch>
            <a:fillRect/>
          </a:stretch>
        </p:blipFill>
        <p:spPr>
          <a:xfrm>
            <a:off x="0" y="0"/>
            <a:ext cx="2895600" cy="2895600"/>
          </a:xfrm>
          <a:prstGeom prst="rect">
            <a:avLst/>
          </a:prstGeom>
        </p:spPr>
      </p:pic>
      <p:pic>
        <p:nvPicPr>
          <p:cNvPr id="4" name="Image 2" descr="preencoded.png"/>
          <p:cNvPicPr>
            <a:picLocks noChangeAspect="1"/>
          </p:cNvPicPr>
          <p:nvPr/>
        </p:nvPicPr>
        <p:blipFill>
          <a:blip r:embed="rId4"/>
          <a:stretch>
            <a:fillRect/>
          </a:stretch>
        </p:blipFill>
        <p:spPr>
          <a:xfrm>
            <a:off x="8763000" y="3429000"/>
            <a:ext cx="3048000" cy="3048000"/>
          </a:xfrm>
          <a:prstGeom prst="rect">
            <a:avLst/>
          </a:prstGeom>
        </p:spPr>
      </p:pic>
      <p:pic>
        <p:nvPicPr>
          <p:cNvPr id="5" name="Image 3" descr="preencoded.png"/>
          <p:cNvPicPr>
            <a:picLocks noChangeAspect="1"/>
          </p:cNvPicPr>
          <p:nvPr/>
        </p:nvPicPr>
        <p:blipFill>
          <a:blip r:embed="rId5"/>
          <a:stretch>
            <a:fillRect/>
          </a:stretch>
        </p:blipFill>
        <p:spPr>
          <a:xfrm>
            <a:off x="3048000" y="4419600"/>
            <a:ext cx="2438400" cy="2438400"/>
          </a:xfrm>
          <a:prstGeom prst="rect">
            <a:avLst/>
          </a:prstGeom>
        </p:spPr>
      </p:pic>
      <p:pic>
        <p:nvPicPr>
          <p:cNvPr id="6" name="Image 4" descr="preencoded.png"/>
          <p:cNvPicPr>
            <a:picLocks noChangeAspect="1"/>
          </p:cNvPicPr>
          <p:nvPr/>
        </p:nvPicPr>
        <p:blipFill>
          <a:blip r:embed="rId6"/>
          <a:stretch>
            <a:fillRect/>
          </a:stretch>
        </p:blipFill>
        <p:spPr>
          <a:xfrm>
            <a:off x="0" y="0"/>
            <a:ext cx="12192000" cy="76200"/>
          </a:xfrm>
          <a:prstGeom prst="rect">
            <a:avLst/>
          </a:prstGeom>
        </p:spPr>
      </p:pic>
      <p:pic>
        <p:nvPicPr>
          <p:cNvPr id="7" name="Image 5" descr="preencoded.png"/>
          <p:cNvPicPr>
            <a:picLocks noChangeAspect="1"/>
          </p:cNvPicPr>
          <p:nvPr/>
        </p:nvPicPr>
        <p:blipFill>
          <a:blip r:embed="rId7"/>
          <a:stretch>
            <a:fillRect/>
          </a:stretch>
        </p:blipFill>
        <p:spPr>
          <a:xfrm>
            <a:off x="0" y="6781800"/>
            <a:ext cx="12192000" cy="76200"/>
          </a:xfrm>
          <a:prstGeom prst="rect">
            <a:avLst/>
          </a:prstGeom>
        </p:spPr>
      </p:pic>
      <p:pic>
        <p:nvPicPr>
          <p:cNvPr id="8" name="Image 6" descr="preencoded.png"/>
          <p:cNvPicPr>
            <a:picLocks noChangeAspect="1"/>
          </p:cNvPicPr>
          <p:nvPr/>
        </p:nvPicPr>
        <p:blipFill>
          <a:blip r:embed="rId8"/>
          <a:stretch>
            <a:fillRect/>
          </a:stretch>
        </p:blipFill>
        <p:spPr>
          <a:xfrm>
            <a:off x="5334000" y="3077634"/>
            <a:ext cx="914400" cy="38100"/>
          </a:xfrm>
          <a:prstGeom prst="rect">
            <a:avLst/>
          </a:prstGeom>
        </p:spPr>
      </p:pic>
      <p:pic>
        <p:nvPicPr>
          <p:cNvPr id="9" name="Image 7" descr="preencoded.png"/>
          <p:cNvPicPr>
            <a:picLocks noChangeAspect="1"/>
          </p:cNvPicPr>
          <p:nvPr/>
        </p:nvPicPr>
        <p:blipFill>
          <a:blip r:embed="rId9"/>
          <a:stretch>
            <a:fillRect/>
          </a:stretch>
        </p:blipFill>
        <p:spPr>
          <a:xfrm>
            <a:off x="3657600" y="3420534"/>
            <a:ext cx="609600" cy="609600"/>
          </a:xfrm>
          <a:prstGeom prst="rect">
            <a:avLst/>
          </a:prstGeom>
        </p:spPr>
      </p:pic>
      <p:pic>
        <p:nvPicPr>
          <p:cNvPr id="10" name="Image 8" descr="preencoded.png"/>
          <p:cNvPicPr>
            <a:picLocks noChangeAspect="1"/>
          </p:cNvPicPr>
          <p:nvPr/>
        </p:nvPicPr>
        <p:blipFill>
          <a:blip r:embed="rId10"/>
          <a:stretch>
            <a:fillRect/>
          </a:stretch>
        </p:blipFill>
        <p:spPr>
          <a:xfrm>
            <a:off x="4419600" y="3706284"/>
            <a:ext cx="914400" cy="38100"/>
          </a:xfrm>
          <a:prstGeom prst="rect">
            <a:avLst/>
          </a:prstGeom>
        </p:spPr>
      </p:pic>
      <p:pic>
        <p:nvPicPr>
          <p:cNvPr id="11" name="Image 9" descr="preencoded.png"/>
          <p:cNvPicPr>
            <a:picLocks noChangeAspect="1"/>
          </p:cNvPicPr>
          <p:nvPr/>
        </p:nvPicPr>
        <p:blipFill>
          <a:blip r:embed="rId11"/>
          <a:stretch>
            <a:fillRect/>
          </a:stretch>
        </p:blipFill>
        <p:spPr>
          <a:xfrm>
            <a:off x="5486400" y="3420534"/>
            <a:ext cx="609600" cy="609600"/>
          </a:xfrm>
          <a:prstGeom prst="rect">
            <a:avLst/>
          </a:prstGeom>
        </p:spPr>
      </p:pic>
      <p:pic>
        <p:nvPicPr>
          <p:cNvPr id="12" name="Image 10" descr="preencoded.png"/>
          <p:cNvPicPr>
            <a:picLocks noChangeAspect="1"/>
          </p:cNvPicPr>
          <p:nvPr/>
        </p:nvPicPr>
        <p:blipFill>
          <a:blip r:embed="rId12"/>
          <a:stretch>
            <a:fillRect/>
          </a:stretch>
        </p:blipFill>
        <p:spPr>
          <a:xfrm>
            <a:off x="6248400" y="3706284"/>
            <a:ext cx="914400" cy="38100"/>
          </a:xfrm>
          <a:prstGeom prst="rect">
            <a:avLst/>
          </a:prstGeom>
        </p:spPr>
      </p:pic>
      <p:pic>
        <p:nvPicPr>
          <p:cNvPr id="13" name="Image 11" descr="preencoded.png"/>
          <p:cNvPicPr>
            <a:picLocks noChangeAspect="1"/>
          </p:cNvPicPr>
          <p:nvPr/>
        </p:nvPicPr>
        <p:blipFill>
          <a:blip r:embed="rId13"/>
          <a:stretch>
            <a:fillRect/>
          </a:stretch>
        </p:blipFill>
        <p:spPr>
          <a:xfrm>
            <a:off x="7315200" y="3420534"/>
            <a:ext cx="609600" cy="609600"/>
          </a:xfrm>
          <a:prstGeom prst="rect">
            <a:avLst/>
          </a:prstGeom>
        </p:spPr>
      </p:pic>
      <p:pic>
        <p:nvPicPr>
          <p:cNvPr id="19" name="Picture 18">
            <a:extLst>
              <a:ext uri="{FF2B5EF4-FFF2-40B4-BE49-F238E27FC236}">
                <a16:creationId xmlns:a16="http://schemas.microsoft.com/office/drawing/2014/main" id="{5F15CAAB-0247-4503-ADA2-1DC14D4D3B49}"/>
              </a:ext>
            </a:extLst>
          </p:cNvPr>
          <p:cNvPicPr>
            <a:picLocks noChangeAspect="1"/>
          </p:cNvPicPr>
          <p:nvPr/>
        </p:nvPicPr>
        <p:blipFill>
          <a:blip r:embed="rId14"/>
          <a:stretch>
            <a:fillRect/>
          </a:stretch>
        </p:blipFill>
        <p:spPr>
          <a:xfrm>
            <a:off x="10391814" y="6413762"/>
            <a:ext cx="1800186" cy="368038"/>
          </a:xfrm>
          <a:prstGeom prst="rect">
            <a:avLst/>
          </a:prstGeom>
        </p:spPr>
      </p:pic>
      <p:sp>
        <p:nvSpPr>
          <p:cNvPr id="18" name="Text 1">
            <a:extLst>
              <a:ext uri="{FF2B5EF4-FFF2-40B4-BE49-F238E27FC236}">
                <a16:creationId xmlns:a16="http://schemas.microsoft.com/office/drawing/2014/main" id="{F9CFB606-4FD5-4330-B5F4-0346D96CE69E}"/>
              </a:ext>
            </a:extLst>
          </p:cNvPr>
          <p:cNvSpPr/>
          <p:nvPr/>
        </p:nvSpPr>
        <p:spPr>
          <a:xfrm>
            <a:off x="2452707" y="2003426"/>
            <a:ext cx="7315200" cy="892173"/>
          </a:xfrm>
          <a:prstGeom prst="rect">
            <a:avLst/>
          </a:prstGeom>
          <a:noFill/>
          <a:ln/>
        </p:spPr>
        <p:txBody>
          <a:bodyPr wrap="square" lIns="0" tIns="0" rIns="0" bIns="0" rtlCol="0" anchor="t"/>
          <a:lstStyle/>
          <a:p>
            <a:pPr algn="ctr">
              <a:lnSpc>
                <a:spcPts val="2925"/>
              </a:lnSpc>
            </a:pPr>
            <a:r>
              <a:rPr lang="en-US" sz="2400">
                <a:solidFill>
                  <a:srgbClr val="374151"/>
                </a:solidFill>
                <a:latin typeface="ui-sans-serif" pitchFamily="34" charset="0"/>
                <a:ea typeface="ui-sans-serif" pitchFamily="34" charset="-122"/>
                <a:cs typeface="ui-sans-serif" pitchFamily="34" charset="-120"/>
              </a:rPr>
              <a:t>Sample Reporting &amp; Dashboard</a:t>
            </a:r>
          </a:p>
        </p:txBody>
      </p:sp>
    </p:spTree>
    <p:extLst>
      <p:ext uri="{BB962C8B-B14F-4D97-AF65-F5344CB8AC3E}">
        <p14:creationId xmlns:p14="http://schemas.microsoft.com/office/powerpoint/2010/main" val="3034171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2B107-1F8E-6566-CA21-7A3AD29EF78C}"/>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5BF33A5E-E1CF-09D9-57CA-8225DEBC70D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96147" y="2954339"/>
            <a:ext cx="4698319" cy="2299288"/>
          </a:xfrm>
          <a:prstGeom prst="rect">
            <a:avLst/>
          </a:prstGeom>
        </p:spPr>
      </p:pic>
      <p:pic>
        <p:nvPicPr>
          <p:cNvPr id="13" name="Picture 12">
            <a:extLst>
              <a:ext uri="{FF2B5EF4-FFF2-40B4-BE49-F238E27FC236}">
                <a16:creationId xmlns:a16="http://schemas.microsoft.com/office/drawing/2014/main" id="{A95B9BD1-89A2-4EED-C797-BBB73BDD8015}"/>
              </a:ext>
            </a:extLst>
          </p:cNvPr>
          <p:cNvPicPr>
            <a:picLocks noChangeAspect="1"/>
          </p:cNvPicPr>
          <p:nvPr/>
        </p:nvPicPr>
        <p:blipFill>
          <a:blip r:embed="rId4"/>
          <a:stretch>
            <a:fillRect/>
          </a:stretch>
        </p:blipFill>
        <p:spPr>
          <a:xfrm>
            <a:off x="803371" y="2954339"/>
            <a:ext cx="4943933" cy="2299288"/>
          </a:xfrm>
          <a:prstGeom prst="rect">
            <a:avLst/>
          </a:prstGeom>
        </p:spPr>
      </p:pic>
      <p:pic>
        <p:nvPicPr>
          <p:cNvPr id="3" name="Image 1" descr="preencoded.png">
            <a:extLst>
              <a:ext uri="{FF2B5EF4-FFF2-40B4-BE49-F238E27FC236}">
                <a16:creationId xmlns:a16="http://schemas.microsoft.com/office/drawing/2014/main" id="{92E6DE71-97C3-A037-42D8-5E253BE5096F}"/>
              </a:ext>
            </a:extLst>
          </p:cNvPr>
          <p:cNvPicPr>
            <a:picLocks noChangeAspect="1"/>
          </p:cNvPicPr>
          <p:nvPr/>
        </p:nvPicPr>
        <p:blipFill>
          <a:blip r:embed="rId5"/>
          <a:stretch>
            <a:fillRect/>
          </a:stretch>
        </p:blipFill>
        <p:spPr>
          <a:xfrm>
            <a:off x="0" y="0"/>
            <a:ext cx="12192000" cy="838200"/>
          </a:xfrm>
          <a:prstGeom prst="rect">
            <a:avLst/>
          </a:prstGeom>
        </p:spPr>
      </p:pic>
      <p:pic>
        <p:nvPicPr>
          <p:cNvPr id="5" name="Image 3" descr="preencoded.png">
            <a:extLst>
              <a:ext uri="{FF2B5EF4-FFF2-40B4-BE49-F238E27FC236}">
                <a16:creationId xmlns:a16="http://schemas.microsoft.com/office/drawing/2014/main" id="{B96F7CC6-7D21-A49F-11F6-7B4739652386}"/>
              </a:ext>
            </a:extLst>
          </p:cNvPr>
          <p:cNvPicPr>
            <a:picLocks noChangeAspect="1"/>
          </p:cNvPicPr>
          <p:nvPr/>
        </p:nvPicPr>
        <p:blipFill>
          <a:blip r:embed="rId6"/>
          <a:stretch>
            <a:fillRect/>
          </a:stretch>
        </p:blipFill>
        <p:spPr>
          <a:xfrm>
            <a:off x="5915025" y="2333625"/>
            <a:ext cx="338104" cy="342900"/>
          </a:xfrm>
          <a:prstGeom prst="rect">
            <a:avLst/>
          </a:prstGeom>
        </p:spPr>
      </p:pic>
      <p:pic>
        <p:nvPicPr>
          <p:cNvPr id="12" name="Image 10" descr="preencoded.png">
            <a:extLst>
              <a:ext uri="{FF2B5EF4-FFF2-40B4-BE49-F238E27FC236}">
                <a16:creationId xmlns:a16="http://schemas.microsoft.com/office/drawing/2014/main" id="{64D9EB58-209A-D7D9-EAEF-4232B21C2046}"/>
              </a:ext>
            </a:extLst>
          </p:cNvPr>
          <p:cNvPicPr>
            <a:picLocks noChangeAspect="1"/>
          </p:cNvPicPr>
          <p:nvPr/>
        </p:nvPicPr>
        <p:blipFill>
          <a:blip r:embed="rId7"/>
          <a:stretch>
            <a:fillRect/>
          </a:stretch>
        </p:blipFill>
        <p:spPr>
          <a:xfrm>
            <a:off x="1828800" y="2828925"/>
            <a:ext cx="2562469" cy="1181100"/>
          </a:xfrm>
          <a:prstGeom prst="rect">
            <a:avLst/>
          </a:prstGeom>
        </p:spPr>
      </p:pic>
      <p:sp>
        <p:nvSpPr>
          <p:cNvPr id="22" name="Text 0">
            <a:extLst>
              <a:ext uri="{FF2B5EF4-FFF2-40B4-BE49-F238E27FC236}">
                <a16:creationId xmlns:a16="http://schemas.microsoft.com/office/drawing/2014/main" id="{CF3B0734-4FEB-15BF-32BD-56724B300BE7}"/>
              </a:ext>
            </a:extLst>
          </p:cNvPr>
          <p:cNvSpPr/>
          <p:nvPr/>
        </p:nvSpPr>
        <p:spPr>
          <a:xfrm>
            <a:off x="381000" y="228600"/>
            <a:ext cx="11430000" cy="381000"/>
          </a:xfrm>
          <a:prstGeom prst="rect">
            <a:avLst/>
          </a:prstGeom>
          <a:noFill/>
          <a:ln/>
        </p:spPr>
        <p:txBody>
          <a:bodyPr wrap="square" lIns="0" tIns="0" rIns="0" bIns="0" rtlCol="0" anchor="t"/>
          <a:lstStyle/>
          <a:p>
            <a:pPr marL="0" indent="0">
              <a:lnSpc>
                <a:spcPts val="3000"/>
              </a:lnSpc>
              <a:buNone/>
            </a:pPr>
            <a:r>
              <a:rPr lang="en-US" sz="2700" b="1">
                <a:solidFill>
                  <a:srgbClr val="FFFFFF"/>
                </a:solidFill>
                <a:latin typeface="ui-sans-serif" pitchFamily="34" charset="0"/>
                <a:ea typeface="ui-sans-serif" pitchFamily="34" charset="-122"/>
              </a:rPr>
              <a:t>Reporting Sample</a:t>
            </a:r>
            <a:endParaRPr lang="en-US" sz="2700"/>
          </a:p>
        </p:txBody>
      </p:sp>
      <p:sp>
        <p:nvSpPr>
          <p:cNvPr id="23" name="Text 1">
            <a:extLst>
              <a:ext uri="{FF2B5EF4-FFF2-40B4-BE49-F238E27FC236}">
                <a16:creationId xmlns:a16="http://schemas.microsoft.com/office/drawing/2014/main" id="{16368047-327B-F3CA-CAAF-AA8068F4A0CB}"/>
              </a:ext>
            </a:extLst>
          </p:cNvPr>
          <p:cNvSpPr/>
          <p:nvPr/>
        </p:nvSpPr>
        <p:spPr>
          <a:xfrm>
            <a:off x="228600" y="1132946"/>
            <a:ext cx="11582400" cy="1248834"/>
          </a:xfrm>
          <a:prstGeom prst="rect">
            <a:avLst/>
          </a:prstGeom>
          <a:noFill/>
          <a:ln/>
        </p:spPr>
        <p:txBody>
          <a:bodyPr wrap="square" lIns="0" tIns="0" rIns="0" bIns="0" rtlCol="0" anchor="t"/>
          <a:lstStyle/>
          <a:p>
            <a:r>
              <a:rPr lang="en-US" sz="1600"/>
              <a:t>For reporting, Xendit and Odoo work together to provide clear financial and sales insights. Through Xendit, users can monitor payment details such as successful transactions, pending payments, and refunds across different channels. Meanwhile, Odoo records all validated payments automatically into its system, allowing businesses to generate accurate reports and reconcile data easily. This integration keeps all financial information consistent and up to date between Xendit and Odoo.</a:t>
            </a:r>
          </a:p>
        </p:txBody>
      </p:sp>
      <p:sp>
        <p:nvSpPr>
          <p:cNvPr id="24" name="Text 2">
            <a:extLst>
              <a:ext uri="{FF2B5EF4-FFF2-40B4-BE49-F238E27FC236}">
                <a16:creationId xmlns:a16="http://schemas.microsoft.com/office/drawing/2014/main" id="{3357C944-D905-A07C-B195-7F93AC58031C}"/>
              </a:ext>
            </a:extLst>
          </p:cNvPr>
          <p:cNvSpPr/>
          <p:nvPr/>
        </p:nvSpPr>
        <p:spPr>
          <a:xfrm>
            <a:off x="5647432" y="2752725"/>
            <a:ext cx="838030" cy="228600"/>
          </a:xfrm>
          <a:prstGeom prst="rect">
            <a:avLst/>
          </a:prstGeom>
          <a:noFill/>
          <a:ln/>
        </p:spPr>
        <p:txBody>
          <a:bodyPr wrap="square" lIns="0" tIns="0" rIns="0" bIns="0" rtlCol="0" anchor="t"/>
          <a:lstStyle/>
          <a:p>
            <a:pPr marL="0" indent="0" algn="ctr">
              <a:lnSpc>
                <a:spcPts val="1800"/>
              </a:lnSpc>
              <a:buNone/>
            </a:pPr>
            <a:r>
              <a:rPr lang="en-US" sz="1200" b="1">
                <a:solidFill>
                  <a:srgbClr val="FFFFFF"/>
                </a:solidFill>
                <a:latin typeface="ui-sans-serif" pitchFamily="34" charset="0"/>
                <a:ea typeface="ui-sans-serif" pitchFamily="34" charset="-122"/>
                <a:cs typeface="ui-sans-serif" pitchFamily="34" charset="-120"/>
              </a:rPr>
              <a:t>Odoo</a:t>
            </a:r>
            <a:endParaRPr lang="en-US" sz="1200"/>
          </a:p>
        </p:txBody>
      </p:sp>
      <p:sp>
        <p:nvSpPr>
          <p:cNvPr id="25" name="Text 3">
            <a:extLst>
              <a:ext uri="{FF2B5EF4-FFF2-40B4-BE49-F238E27FC236}">
                <a16:creationId xmlns:a16="http://schemas.microsoft.com/office/drawing/2014/main" id="{736A8FD4-47EC-2E12-99EC-86FF6FFA9AC3}"/>
              </a:ext>
            </a:extLst>
          </p:cNvPr>
          <p:cNvSpPr/>
          <p:nvPr/>
        </p:nvSpPr>
        <p:spPr>
          <a:xfrm>
            <a:off x="5557718" y="3019425"/>
            <a:ext cx="1005635" cy="152400"/>
          </a:xfrm>
          <a:prstGeom prst="rect">
            <a:avLst/>
          </a:prstGeom>
          <a:noFill/>
          <a:ln/>
        </p:spPr>
        <p:txBody>
          <a:bodyPr wrap="square" lIns="0" tIns="0" rIns="0" bIns="0" rtlCol="0" anchor="t"/>
          <a:lstStyle/>
          <a:p>
            <a:pPr marL="0" indent="0" algn="ctr">
              <a:lnSpc>
                <a:spcPts val="1200"/>
              </a:lnSpc>
              <a:buNone/>
            </a:pPr>
            <a:r>
              <a:rPr lang="en-US" sz="900">
                <a:solidFill>
                  <a:srgbClr val="FFFFFF"/>
                </a:solidFill>
                <a:latin typeface="ui-sans-serif" pitchFamily="34" charset="0"/>
                <a:ea typeface="ui-sans-serif" pitchFamily="34" charset="-122"/>
                <a:cs typeface="ui-sans-serif" pitchFamily="34" charset="-120"/>
              </a:rPr>
              <a:t>Hub</a:t>
            </a:r>
            <a:endParaRPr lang="en-US" sz="900"/>
          </a:p>
        </p:txBody>
      </p:sp>
      <p:pic>
        <p:nvPicPr>
          <p:cNvPr id="42" name="Picture 41">
            <a:extLst>
              <a:ext uri="{FF2B5EF4-FFF2-40B4-BE49-F238E27FC236}">
                <a16:creationId xmlns:a16="http://schemas.microsoft.com/office/drawing/2014/main" id="{332CD17F-ABB6-2B1C-7BAD-9B26D60686EB}"/>
              </a:ext>
            </a:extLst>
          </p:cNvPr>
          <p:cNvPicPr>
            <a:picLocks noChangeAspect="1"/>
          </p:cNvPicPr>
          <p:nvPr/>
        </p:nvPicPr>
        <p:blipFill>
          <a:blip r:embed="rId8"/>
          <a:stretch>
            <a:fillRect/>
          </a:stretch>
        </p:blipFill>
        <p:spPr>
          <a:xfrm>
            <a:off x="10201314" y="228600"/>
            <a:ext cx="1800186" cy="368038"/>
          </a:xfrm>
          <a:prstGeom prst="rect">
            <a:avLst/>
          </a:prstGeom>
        </p:spPr>
      </p:pic>
      <p:sp>
        <p:nvSpPr>
          <p:cNvPr id="8" name="Oval 7">
            <a:extLst>
              <a:ext uri="{FF2B5EF4-FFF2-40B4-BE49-F238E27FC236}">
                <a16:creationId xmlns:a16="http://schemas.microsoft.com/office/drawing/2014/main" id="{CC2BFC80-6A1A-190B-E8D8-A63CF923EB42}"/>
              </a:ext>
            </a:extLst>
          </p:cNvPr>
          <p:cNvSpPr/>
          <p:nvPr/>
        </p:nvSpPr>
        <p:spPr>
          <a:xfrm>
            <a:off x="652718" y="2815028"/>
            <a:ext cx="327858" cy="3509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ID"/>
          </a:p>
        </p:txBody>
      </p:sp>
      <p:sp>
        <p:nvSpPr>
          <p:cNvPr id="11" name="Oval 10">
            <a:extLst>
              <a:ext uri="{FF2B5EF4-FFF2-40B4-BE49-F238E27FC236}">
                <a16:creationId xmlns:a16="http://schemas.microsoft.com/office/drawing/2014/main" id="{688F65AD-979A-198E-1AD9-73ED86001D2D}"/>
              </a:ext>
            </a:extLst>
          </p:cNvPr>
          <p:cNvSpPr/>
          <p:nvPr/>
        </p:nvSpPr>
        <p:spPr>
          <a:xfrm>
            <a:off x="6320656" y="2766786"/>
            <a:ext cx="327858" cy="3509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endParaRPr lang="en-ID"/>
          </a:p>
        </p:txBody>
      </p:sp>
      <p:sp>
        <p:nvSpPr>
          <p:cNvPr id="14" name="TextBox 13">
            <a:extLst>
              <a:ext uri="{FF2B5EF4-FFF2-40B4-BE49-F238E27FC236}">
                <a16:creationId xmlns:a16="http://schemas.microsoft.com/office/drawing/2014/main" id="{DED2061B-EF3A-4AFD-414A-FAAC80112F18}"/>
              </a:ext>
            </a:extLst>
          </p:cNvPr>
          <p:cNvSpPr txBox="1"/>
          <p:nvPr/>
        </p:nvSpPr>
        <p:spPr>
          <a:xfrm>
            <a:off x="828209" y="2389938"/>
            <a:ext cx="4943933" cy="369332"/>
          </a:xfrm>
          <a:prstGeom prst="rect">
            <a:avLst/>
          </a:prstGeom>
          <a:noFill/>
        </p:spPr>
        <p:txBody>
          <a:bodyPr wrap="square" rtlCol="0">
            <a:spAutoFit/>
          </a:bodyPr>
          <a:lstStyle/>
          <a:p>
            <a:r>
              <a:rPr lang="en-US"/>
              <a:t>Reporting </a:t>
            </a:r>
            <a:r>
              <a:rPr lang="en-US" err="1"/>
              <a:t>xendit</a:t>
            </a:r>
            <a:endParaRPr lang="en-ID"/>
          </a:p>
        </p:txBody>
      </p:sp>
      <p:sp>
        <p:nvSpPr>
          <p:cNvPr id="16" name="TextBox 15">
            <a:extLst>
              <a:ext uri="{FF2B5EF4-FFF2-40B4-BE49-F238E27FC236}">
                <a16:creationId xmlns:a16="http://schemas.microsoft.com/office/drawing/2014/main" id="{418B7529-DCD5-538F-2145-9E8E06C52325}"/>
              </a:ext>
            </a:extLst>
          </p:cNvPr>
          <p:cNvSpPr txBox="1"/>
          <p:nvPr/>
        </p:nvSpPr>
        <p:spPr>
          <a:xfrm>
            <a:off x="6581906" y="2381291"/>
            <a:ext cx="4943933" cy="369332"/>
          </a:xfrm>
          <a:prstGeom prst="rect">
            <a:avLst/>
          </a:prstGeom>
          <a:noFill/>
        </p:spPr>
        <p:txBody>
          <a:bodyPr wrap="square" rtlCol="0">
            <a:spAutoFit/>
          </a:bodyPr>
          <a:lstStyle/>
          <a:p>
            <a:r>
              <a:rPr lang="en-US"/>
              <a:t>Reporting </a:t>
            </a:r>
            <a:r>
              <a:rPr lang="en-US" err="1"/>
              <a:t>odoo</a:t>
            </a:r>
            <a:endParaRPr lang="en-ID"/>
          </a:p>
        </p:txBody>
      </p:sp>
    </p:spTree>
    <p:extLst>
      <p:ext uri="{BB962C8B-B14F-4D97-AF65-F5344CB8AC3E}">
        <p14:creationId xmlns:p14="http://schemas.microsoft.com/office/powerpoint/2010/main" val="649377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4ED17-B796-44F8-FFEB-96CA2910B15B}"/>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62EA6888-72C9-3E16-E707-EFAD5C0A086E}"/>
              </a:ext>
            </a:extLst>
          </p:cNvPr>
          <p:cNvPicPr>
            <a:picLocks noChangeAspect="1"/>
          </p:cNvPicPr>
          <p:nvPr/>
        </p:nvPicPr>
        <p:blipFill>
          <a:blip r:embed="rId3"/>
          <a:srcRect/>
          <a:stretch/>
        </p:blipFill>
        <p:spPr>
          <a:xfrm>
            <a:off x="6496147" y="3019755"/>
            <a:ext cx="4698319" cy="2168455"/>
          </a:xfrm>
          <a:prstGeom prst="rect">
            <a:avLst/>
          </a:prstGeom>
        </p:spPr>
      </p:pic>
      <p:pic>
        <p:nvPicPr>
          <p:cNvPr id="13" name="Picture 12">
            <a:extLst>
              <a:ext uri="{FF2B5EF4-FFF2-40B4-BE49-F238E27FC236}">
                <a16:creationId xmlns:a16="http://schemas.microsoft.com/office/drawing/2014/main" id="{FBC28325-F720-EF7F-8E52-808AFAF15075}"/>
              </a:ext>
            </a:extLst>
          </p:cNvPr>
          <p:cNvPicPr>
            <a:picLocks noChangeAspect="1"/>
          </p:cNvPicPr>
          <p:nvPr/>
        </p:nvPicPr>
        <p:blipFill>
          <a:blip r:embed="rId4"/>
          <a:srcRect/>
          <a:stretch/>
        </p:blipFill>
        <p:spPr>
          <a:xfrm>
            <a:off x="803371" y="2959454"/>
            <a:ext cx="4943933" cy="2289058"/>
          </a:xfrm>
          <a:prstGeom prst="rect">
            <a:avLst/>
          </a:prstGeom>
        </p:spPr>
      </p:pic>
      <p:pic>
        <p:nvPicPr>
          <p:cNvPr id="3" name="Image 1" descr="preencoded.png">
            <a:extLst>
              <a:ext uri="{FF2B5EF4-FFF2-40B4-BE49-F238E27FC236}">
                <a16:creationId xmlns:a16="http://schemas.microsoft.com/office/drawing/2014/main" id="{7DA314EB-EDCB-B236-59AF-FBB4297B6894}"/>
              </a:ext>
            </a:extLst>
          </p:cNvPr>
          <p:cNvPicPr>
            <a:picLocks noChangeAspect="1"/>
          </p:cNvPicPr>
          <p:nvPr/>
        </p:nvPicPr>
        <p:blipFill>
          <a:blip r:embed="rId5"/>
          <a:stretch>
            <a:fillRect/>
          </a:stretch>
        </p:blipFill>
        <p:spPr>
          <a:xfrm>
            <a:off x="0" y="0"/>
            <a:ext cx="12192000" cy="838200"/>
          </a:xfrm>
          <a:prstGeom prst="rect">
            <a:avLst/>
          </a:prstGeom>
        </p:spPr>
      </p:pic>
      <p:pic>
        <p:nvPicPr>
          <p:cNvPr id="5" name="Image 3" descr="preencoded.png">
            <a:extLst>
              <a:ext uri="{FF2B5EF4-FFF2-40B4-BE49-F238E27FC236}">
                <a16:creationId xmlns:a16="http://schemas.microsoft.com/office/drawing/2014/main" id="{BF4A534E-DB3B-765E-133F-5C2FB65DAFBB}"/>
              </a:ext>
            </a:extLst>
          </p:cNvPr>
          <p:cNvPicPr>
            <a:picLocks noChangeAspect="1"/>
          </p:cNvPicPr>
          <p:nvPr/>
        </p:nvPicPr>
        <p:blipFill>
          <a:blip r:embed="rId6"/>
          <a:stretch>
            <a:fillRect/>
          </a:stretch>
        </p:blipFill>
        <p:spPr>
          <a:xfrm>
            <a:off x="5915025" y="2333625"/>
            <a:ext cx="338104" cy="342900"/>
          </a:xfrm>
          <a:prstGeom prst="rect">
            <a:avLst/>
          </a:prstGeom>
        </p:spPr>
      </p:pic>
      <p:pic>
        <p:nvPicPr>
          <p:cNvPr id="12" name="Image 10" descr="preencoded.png">
            <a:extLst>
              <a:ext uri="{FF2B5EF4-FFF2-40B4-BE49-F238E27FC236}">
                <a16:creationId xmlns:a16="http://schemas.microsoft.com/office/drawing/2014/main" id="{F7EB83E0-B0A5-1EAE-33F1-FB3669E47ACF}"/>
              </a:ext>
            </a:extLst>
          </p:cNvPr>
          <p:cNvPicPr>
            <a:picLocks noChangeAspect="1"/>
          </p:cNvPicPr>
          <p:nvPr/>
        </p:nvPicPr>
        <p:blipFill>
          <a:blip r:embed="rId7"/>
          <a:stretch>
            <a:fillRect/>
          </a:stretch>
        </p:blipFill>
        <p:spPr>
          <a:xfrm>
            <a:off x="1828800" y="2828925"/>
            <a:ext cx="2562469" cy="1181100"/>
          </a:xfrm>
          <a:prstGeom prst="rect">
            <a:avLst/>
          </a:prstGeom>
        </p:spPr>
      </p:pic>
      <p:sp>
        <p:nvSpPr>
          <p:cNvPr id="22" name="Text 0">
            <a:extLst>
              <a:ext uri="{FF2B5EF4-FFF2-40B4-BE49-F238E27FC236}">
                <a16:creationId xmlns:a16="http://schemas.microsoft.com/office/drawing/2014/main" id="{0E4B1754-E541-8EFD-1E71-D0B81C053114}"/>
              </a:ext>
            </a:extLst>
          </p:cNvPr>
          <p:cNvSpPr/>
          <p:nvPr/>
        </p:nvSpPr>
        <p:spPr>
          <a:xfrm>
            <a:off x="381000" y="228600"/>
            <a:ext cx="11430000" cy="381000"/>
          </a:xfrm>
          <a:prstGeom prst="rect">
            <a:avLst/>
          </a:prstGeom>
          <a:noFill/>
          <a:ln/>
        </p:spPr>
        <p:txBody>
          <a:bodyPr wrap="square" lIns="0" tIns="0" rIns="0" bIns="0" rtlCol="0" anchor="t"/>
          <a:lstStyle/>
          <a:p>
            <a:pPr marL="0" indent="0">
              <a:lnSpc>
                <a:spcPts val="3000"/>
              </a:lnSpc>
              <a:buNone/>
            </a:pPr>
            <a:r>
              <a:rPr lang="en-US" sz="2700" b="1">
                <a:solidFill>
                  <a:srgbClr val="FFFFFF"/>
                </a:solidFill>
                <a:latin typeface="ui-sans-serif" pitchFamily="34" charset="0"/>
                <a:ea typeface="ui-sans-serif" pitchFamily="34" charset="-122"/>
              </a:rPr>
              <a:t>Sample Odoo Dashboard</a:t>
            </a:r>
            <a:endParaRPr lang="en-US" sz="2700"/>
          </a:p>
        </p:txBody>
      </p:sp>
      <p:sp>
        <p:nvSpPr>
          <p:cNvPr id="23" name="Text 1">
            <a:extLst>
              <a:ext uri="{FF2B5EF4-FFF2-40B4-BE49-F238E27FC236}">
                <a16:creationId xmlns:a16="http://schemas.microsoft.com/office/drawing/2014/main" id="{EE29E4F5-FCB5-39E1-72C5-C31E36AFD9B8}"/>
              </a:ext>
            </a:extLst>
          </p:cNvPr>
          <p:cNvSpPr/>
          <p:nvPr/>
        </p:nvSpPr>
        <p:spPr>
          <a:xfrm>
            <a:off x="228600" y="1132946"/>
            <a:ext cx="11582400" cy="1248834"/>
          </a:xfrm>
          <a:prstGeom prst="rect">
            <a:avLst/>
          </a:prstGeom>
          <a:noFill/>
          <a:ln/>
        </p:spPr>
        <p:txBody>
          <a:bodyPr wrap="square" lIns="0" tIns="0" rIns="0" bIns="0" rtlCol="0" anchor="t"/>
          <a:lstStyle/>
          <a:p>
            <a:r>
              <a:rPr lang="en-US" sz="1600"/>
              <a:t>Sales Dashboard in Odoo provides a real-time overview of sales performance, including total revenue, order status, and top-selling products.</a:t>
            </a:r>
            <a:br>
              <a:rPr lang="en-US" sz="1600"/>
            </a:br>
            <a:r>
              <a:rPr lang="en-US" sz="1600"/>
              <a:t>It helps businesses monitor trends, track payment progress, and make data-driven decisions to improve sales strategies. Inventory Dashboard displays stock levels, incoming and outgoing shipments, and product movement across warehouses. With this dashboard, users can easily track item availability, identify low-stock products, and optimize restocking operations efficiently.</a:t>
            </a:r>
          </a:p>
        </p:txBody>
      </p:sp>
      <p:sp>
        <p:nvSpPr>
          <p:cNvPr id="24" name="Text 2">
            <a:extLst>
              <a:ext uri="{FF2B5EF4-FFF2-40B4-BE49-F238E27FC236}">
                <a16:creationId xmlns:a16="http://schemas.microsoft.com/office/drawing/2014/main" id="{943DA1C1-5000-185E-544D-3082D21ADD57}"/>
              </a:ext>
            </a:extLst>
          </p:cNvPr>
          <p:cNvSpPr/>
          <p:nvPr/>
        </p:nvSpPr>
        <p:spPr>
          <a:xfrm>
            <a:off x="5647432" y="2752725"/>
            <a:ext cx="838030" cy="228600"/>
          </a:xfrm>
          <a:prstGeom prst="rect">
            <a:avLst/>
          </a:prstGeom>
          <a:noFill/>
          <a:ln/>
        </p:spPr>
        <p:txBody>
          <a:bodyPr wrap="square" lIns="0" tIns="0" rIns="0" bIns="0" rtlCol="0" anchor="t"/>
          <a:lstStyle/>
          <a:p>
            <a:pPr marL="0" indent="0" algn="ctr">
              <a:lnSpc>
                <a:spcPts val="1800"/>
              </a:lnSpc>
              <a:buNone/>
            </a:pPr>
            <a:r>
              <a:rPr lang="en-US" sz="1200" b="1">
                <a:solidFill>
                  <a:srgbClr val="FFFFFF"/>
                </a:solidFill>
                <a:latin typeface="ui-sans-serif" pitchFamily="34" charset="0"/>
                <a:ea typeface="ui-sans-serif" pitchFamily="34" charset="-122"/>
                <a:cs typeface="ui-sans-serif" pitchFamily="34" charset="-120"/>
              </a:rPr>
              <a:t>Odoo</a:t>
            </a:r>
            <a:endParaRPr lang="en-US" sz="1200"/>
          </a:p>
        </p:txBody>
      </p:sp>
      <p:sp>
        <p:nvSpPr>
          <p:cNvPr id="25" name="Text 3">
            <a:extLst>
              <a:ext uri="{FF2B5EF4-FFF2-40B4-BE49-F238E27FC236}">
                <a16:creationId xmlns:a16="http://schemas.microsoft.com/office/drawing/2014/main" id="{62B242D5-247E-4DC0-2706-5A423F83C84E}"/>
              </a:ext>
            </a:extLst>
          </p:cNvPr>
          <p:cNvSpPr/>
          <p:nvPr/>
        </p:nvSpPr>
        <p:spPr>
          <a:xfrm>
            <a:off x="5557718" y="3019425"/>
            <a:ext cx="1005635" cy="152400"/>
          </a:xfrm>
          <a:prstGeom prst="rect">
            <a:avLst/>
          </a:prstGeom>
          <a:noFill/>
          <a:ln/>
        </p:spPr>
        <p:txBody>
          <a:bodyPr wrap="square" lIns="0" tIns="0" rIns="0" bIns="0" rtlCol="0" anchor="t"/>
          <a:lstStyle/>
          <a:p>
            <a:pPr marL="0" indent="0" algn="ctr">
              <a:lnSpc>
                <a:spcPts val="1200"/>
              </a:lnSpc>
              <a:buNone/>
            </a:pPr>
            <a:r>
              <a:rPr lang="en-US" sz="900">
                <a:solidFill>
                  <a:srgbClr val="FFFFFF"/>
                </a:solidFill>
                <a:latin typeface="ui-sans-serif" pitchFamily="34" charset="0"/>
                <a:ea typeface="ui-sans-serif" pitchFamily="34" charset="-122"/>
                <a:cs typeface="ui-sans-serif" pitchFamily="34" charset="-120"/>
              </a:rPr>
              <a:t>Hub</a:t>
            </a:r>
            <a:endParaRPr lang="en-US" sz="900"/>
          </a:p>
        </p:txBody>
      </p:sp>
      <p:pic>
        <p:nvPicPr>
          <p:cNvPr id="42" name="Picture 41">
            <a:extLst>
              <a:ext uri="{FF2B5EF4-FFF2-40B4-BE49-F238E27FC236}">
                <a16:creationId xmlns:a16="http://schemas.microsoft.com/office/drawing/2014/main" id="{31AEE898-DA86-804A-2F5F-3FB5D1AE5C57}"/>
              </a:ext>
            </a:extLst>
          </p:cNvPr>
          <p:cNvPicPr>
            <a:picLocks noChangeAspect="1"/>
          </p:cNvPicPr>
          <p:nvPr/>
        </p:nvPicPr>
        <p:blipFill>
          <a:blip r:embed="rId8"/>
          <a:stretch>
            <a:fillRect/>
          </a:stretch>
        </p:blipFill>
        <p:spPr>
          <a:xfrm>
            <a:off x="10201314" y="228600"/>
            <a:ext cx="1800186" cy="368038"/>
          </a:xfrm>
          <a:prstGeom prst="rect">
            <a:avLst/>
          </a:prstGeom>
        </p:spPr>
      </p:pic>
      <p:sp>
        <p:nvSpPr>
          <p:cNvPr id="8" name="Oval 7">
            <a:extLst>
              <a:ext uri="{FF2B5EF4-FFF2-40B4-BE49-F238E27FC236}">
                <a16:creationId xmlns:a16="http://schemas.microsoft.com/office/drawing/2014/main" id="{98ABAA5C-D62E-F39E-7446-FADD52DCFB59}"/>
              </a:ext>
            </a:extLst>
          </p:cNvPr>
          <p:cNvSpPr/>
          <p:nvPr/>
        </p:nvSpPr>
        <p:spPr>
          <a:xfrm>
            <a:off x="652718" y="2815028"/>
            <a:ext cx="327858" cy="3509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en-ID"/>
          </a:p>
        </p:txBody>
      </p:sp>
      <p:sp>
        <p:nvSpPr>
          <p:cNvPr id="11" name="Oval 10">
            <a:extLst>
              <a:ext uri="{FF2B5EF4-FFF2-40B4-BE49-F238E27FC236}">
                <a16:creationId xmlns:a16="http://schemas.microsoft.com/office/drawing/2014/main" id="{6A45DCF7-C1EA-7BDC-64C3-23A7FB5BAB2A}"/>
              </a:ext>
            </a:extLst>
          </p:cNvPr>
          <p:cNvSpPr/>
          <p:nvPr/>
        </p:nvSpPr>
        <p:spPr>
          <a:xfrm>
            <a:off x="6320656" y="2766786"/>
            <a:ext cx="327858" cy="3509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endParaRPr lang="en-ID"/>
          </a:p>
        </p:txBody>
      </p:sp>
      <p:sp>
        <p:nvSpPr>
          <p:cNvPr id="14" name="TextBox 13">
            <a:extLst>
              <a:ext uri="{FF2B5EF4-FFF2-40B4-BE49-F238E27FC236}">
                <a16:creationId xmlns:a16="http://schemas.microsoft.com/office/drawing/2014/main" id="{B06FA698-D36A-4E5F-20D3-C8AB3C9D557A}"/>
              </a:ext>
            </a:extLst>
          </p:cNvPr>
          <p:cNvSpPr txBox="1"/>
          <p:nvPr/>
        </p:nvSpPr>
        <p:spPr>
          <a:xfrm>
            <a:off x="828209" y="2389938"/>
            <a:ext cx="4943933" cy="369332"/>
          </a:xfrm>
          <a:prstGeom prst="rect">
            <a:avLst/>
          </a:prstGeom>
          <a:noFill/>
        </p:spPr>
        <p:txBody>
          <a:bodyPr wrap="square" rtlCol="0">
            <a:spAutoFit/>
          </a:bodyPr>
          <a:lstStyle/>
          <a:p>
            <a:r>
              <a:rPr lang="en-US"/>
              <a:t>Dashboard Sales</a:t>
            </a:r>
            <a:endParaRPr lang="en-ID"/>
          </a:p>
        </p:txBody>
      </p:sp>
      <p:sp>
        <p:nvSpPr>
          <p:cNvPr id="16" name="TextBox 15">
            <a:extLst>
              <a:ext uri="{FF2B5EF4-FFF2-40B4-BE49-F238E27FC236}">
                <a16:creationId xmlns:a16="http://schemas.microsoft.com/office/drawing/2014/main" id="{26CB0B31-7AD8-28CA-D633-C8FB926F968F}"/>
              </a:ext>
            </a:extLst>
          </p:cNvPr>
          <p:cNvSpPr txBox="1"/>
          <p:nvPr/>
        </p:nvSpPr>
        <p:spPr>
          <a:xfrm>
            <a:off x="6581906" y="2381291"/>
            <a:ext cx="4943933" cy="369332"/>
          </a:xfrm>
          <a:prstGeom prst="rect">
            <a:avLst/>
          </a:prstGeom>
          <a:noFill/>
        </p:spPr>
        <p:txBody>
          <a:bodyPr wrap="square" rtlCol="0">
            <a:spAutoFit/>
          </a:bodyPr>
          <a:lstStyle/>
          <a:p>
            <a:r>
              <a:rPr lang="en-US"/>
              <a:t>Dashboard inventory</a:t>
            </a:r>
            <a:endParaRPr lang="en-ID"/>
          </a:p>
        </p:txBody>
      </p:sp>
    </p:spTree>
    <p:extLst>
      <p:ext uri="{BB962C8B-B14F-4D97-AF65-F5344CB8AC3E}">
        <p14:creationId xmlns:p14="http://schemas.microsoft.com/office/powerpoint/2010/main" val="1940600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2192000" cy="6858000"/>
          </a:xfrm>
          <a:prstGeom prst="rect">
            <a:avLst/>
          </a:prstGeom>
        </p:spPr>
      </p:pic>
      <p:pic>
        <p:nvPicPr>
          <p:cNvPr id="3" name="Image 1" descr="preencoded.png"/>
          <p:cNvPicPr>
            <a:picLocks noChangeAspect="1"/>
          </p:cNvPicPr>
          <p:nvPr/>
        </p:nvPicPr>
        <p:blipFill>
          <a:blip r:embed="rId4"/>
          <a:stretch>
            <a:fillRect/>
          </a:stretch>
        </p:blipFill>
        <p:spPr>
          <a:xfrm>
            <a:off x="0" y="0"/>
            <a:ext cx="12192000" cy="838200"/>
          </a:xfrm>
          <a:prstGeom prst="rect">
            <a:avLst/>
          </a:prstGeom>
        </p:spPr>
      </p:pic>
      <p:pic>
        <p:nvPicPr>
          <p:cNvPr id="4" name="Image 2" descr="preencoded.png"/>
          <p:cNvPicPr>
            <a:picLocks noChangeAspect="1"/>
          </p:cNvPicPr>
          <p:nvPr/>
        </p:nvPicPr>
        <p:blipFill>
          <a:blip r:embed="rId5"/>
          <a:stretch>
            <a:fillRect/>
          </a:stretch>
        </p:blipFill>
        <p:spPr>
          <a:xfrm>
            <a:off x="381000" y="2190750"/>
            <a:ext cx="5600700" cy="1371600"/>
          </a:xfrm>
          <a:prstGeom prst="rect">
            <a:avLst/>
          </a:prstGeom>
        </p:spPr>
      </p:pic>
      <p:pic>
        <p:nvPicPr>
          <p:cNvPr id="5" name="Image 3" descr="preencoded.png"/>
          <p:cNvPicPr>
            <a:picLocks noChangeAspect="1"/>
          </p:cNvPicPr>
          <p:nvPr/>
        </p:nvPicPr>
        <p:blipFill>
          <a:blip r:embed="rId6"/>
          <a:stretch>
            <a:fillRect/>
          </a:stretch>
        </p:blipFill>
        <p:spPr>
          <a:xfrm>
            <a:off x="571500" y="2381250"/>
            <a:ext cx="247650" cy="342900"/>
          </a:xfrm>
          <a:prstGeom prst="rect">
            <a:avLst/>
          </a:prstGeom>
        </p:spPr>
      </p:pic>
      <p:pic>
        <p:nvPicPr>
          <p:cNvPr id="6" name="Image 4" descr="preencoded.png"/>
          <p:cNvPicPr>
            <a:picLocks noChangeAspect="1"/>
          </p:cNvPicPr>
          <p:nvPr/>
        </p:nvPicPr>
        <p:blipFill>
          <a:blip r:embed="rId5"/>
          <a:stretch>
            <a:fillRect/>
          </a:stretch>
        </p:blipFill>
        <p:spPr>
          <a:xfrm>
            <a:off x="6210300" y="2190750"/>
            <a:ext cx="5600700" cy="1371600"/>
          </a:xfrm>
          <a:prstGeom prst="rect">
            <a:avLst/>
          </a:prstGeom>
        </p:spPr>
      </p:pic>
      <p:pic>
        <p:nvPicPr>
          <p:cNvPr id="7" name="Image 5" descr="preencoded.png"/>
          <p:cNvPicPr>
            <a:picLocks noChangeAspect="1"/>
          </p:cNvPicPr>
          <p:nvPr/>
        </p:nvPicPr>
        <p:blipFill>
          <a:blip r:embed="rId7"/>
          <a:stretch>
            <a:fillRect/>
          </a:stretch>
        </p:blipFill>
        <p:spPr>
          <a:xfrm>
            <a:off x="6400800" y="2381250"/>
            <a:ext cx="361950" cy="342900"/>
          </a:xfrm>
          <a:prstGeom prst="rect">
            <a:avLst/>
          </a:prstGeom>
        </p:spPr>
      </p:pic>
      <p:pic>
        <p:nvPicPr>
          <p:cNvPr id="8" name="Image 6" descr="preencoded.png"/>
          <p:cNvPicPr>
            <a:picLocks noChangeAspect="1"/>
          </p:cNvPicPr>
          <p:nvPr/>
        </p:nvPicPr>
        <p:blipFill>
          <a:blip r:embed="rId8"/>
          <a:stretch>
            <a:fillRect/>
          </a:stretch>
        </p:blipFill>
        <p:spPr>
          <a:xfrm>
            <a:off x="381000" y="3867150"/>
            <a:ext cx="11430000" cy="1638300"/>
          </a:xfrm>
          <a:prstGeom prst="rect">
            <a:avLst/>
          </a:prstGeom>
        </p:spPr>
      </p:pic>
      <p:pic>
        <p:nvPicPr>
          <p:cNvPr id="9" name="Image 7" descr="preencoded.png"/>
          <p:cNvPicPr>
            <a:picLocks noChangeAspect="1"/>
          </p:cNvPicPr>
          <p:nvPr/>
        </p:nvPicPr>
        <p:blipFill>
          <a:blip r:embed="rId9"/>
          <a:stretch>
            <a:fillRect/>
          </a:stretch>
        </p:blipFill>
        <p:spPr>
          <a:xfrm>
            <a:off x="609600" y="4133850"/>
            <a:ext cx="190500" cy="190500"/>
          </a:xfrm>
          <a:prstGeom prst="rect">
            <a:avLst/>
          </a:prstGeom>
        </p:spPr>
      </p:pic>
      <p:pic>
        <p:nvPicPr>
          <p:cNvPr id="10" name="Image 8" descr="preencoded.png"/>
          <p:cNvPicPr>
            <a:picLocks noChangeAspect="1"/>
          </p:cNvPicPr>
          <p:nvPr/>
        </p:nvPicPr>
        <p:blipFill>
          <a:blip r:embed="rId10"/>
          <a:stretch>
            <a:fillRect/>
          </a:stretch>
        </p:blipFill>
        <p:spPr>
          <a:xfrm>
            <a:off x="609600" y="4895850"/>
            <a:ext cx="171450" cy="304800"/>
          </a:xfrm>
          <a:prstGeom prst="rect">
            <a:avLst/>
          </a:prstGeom>
        </p:spPr>
      </p:pic>
      <p:pic>
        <p:nvPicPr>
          <p:cNvPr id="11" name="Image 9" descr="preencoded.png"/>
          <p:cNvPicPr>
            <a:picLocks noChangeAspect="1"/>
          </p:cNvPicPr>
          <p:nvPr/>
        </p:nvPicPr>
        <p:blipFill>
          <a:blip r:embed="rId11"/>
          <a:stretch>
            <a:fillRect/>
          </a:stretch>
        </p:blipFill>
        <p:spPr>
          <a:xfrm>
            <a:off x="6096000" y="4895850"/>
            <a:ext cx="228600" cy="304800"/>
          </a:xfrm>
          <a:prstGeom prst="rect">
            <a:avLst/>
          </a:prstGeom>
        </p:spPr>
      </p:pic>
      <p:sp>
        <p:nvSpPr>
          <p:cNvPr id="12" name="Text 0"/>
          <p:cNvSpPr/>
          <p:nvPr/>
        </p:nvSpPr>
        <p:spPr>
          <a:xfrm>
            <a:off x="381000" y="228600"/>
            <a:ext cx="13716000" cy="381000"/>
          </a:xfrm>
          <a:prstGeom prst="rect">
            <a:avLst/>
          </a:prstGeom>
          <a:noFill/>
          <a:ln/>
        </p:spPr>
        <p:txBody>
          <a:bodyPr wrap="square" lIns="0" tIns="0" rIns="0" bIns="0" rtlCol="0" anchor="t"/>
          <a:lstStyle/>
          <a:p>
            <a:pPr marL="0" indent="0">
              <a:lnSpc>
                <a:spcPts val="3000"/>
              </a:lnSpc>
              <a:buNone/>
            </a:pPr>
            <a:r>
              <a:rPr lang="en-US" sz="2700" b="1">
                <a:solidFill>
                  <a:srgbClr val="FFFFFF"/>
                </a:solidFill>
                <a:latin typeface="ui-sans-serif" pitchFamily="34" charset="0"/>
                <a:ea typeface="ui-sans-serif" pitchFamily="34" charset="-122"/>
                <a:cs typeface="ui-sans-serif" pitchFamily="34" charset="-120"/>
              </a:rPr>
              <a:t>Future-Proofing Your Business</a:t>
            </a:r>
            <a:endParaRPr lang="en-US" sz="2700"/>
          </a:p>
        </p:txBody>
      </p:sp>
      <p:sp>
        <p:nvSpPr>
          <p:cNvPr id="13" name="Text 1"/>
          <p:cNvSpPr/>
          <p:nvPr/>
        </p:nvSpPr>
        <p:spPr>
          <a:xfrm>
            <a:off x="381000" y="1219200"/>
            <a:ext cx="11430000" cy="742950"/>
          </a:xfrm>
          <a:prstGeom prst="rect">
            <a:avLst/>
          </a:prstGeom>
          <a:noFill/>
          <a:ln/>
        </p:spPr>
        <p:txBody>
          <a:bodyPr wrap="square" lIns="0" tIns="0" rIns="0" bIns="0" rtlCol="0" anchor="t"/>
          <a:lstStyle/>
          <a:p>
            <a:pPr marL="0" indent="0">
              <a:lnSpc>
                <a:spcPts val="2925"/>
              </a:lnSpc>
              <a:buNone/>
            </a:pPr>
            <a:r>
              <a:rPr lang="en-US" sz="1800">
                <a:solidFill>
                  <a:srgbClr val="374151"/>
                </a:solidFill>
                <a:latin typeface="ui-sans-serif" pitchFamily="34" charset="0"/>
                <a:ea typeface="ui-sans-serif" pitchFamily="34" charset="-122"/>
                <a:cs typeface="ui-sans-serif" pitchFamily="34" charset="-120"/>
              </a:rPr>
              <a:t>Integrating ERP with eCommerce establishes a scalable foundation for growth in the digital landscape.</a:t>
            </a:r>
            <a:endParaRPr lang="en-US" sz="1800"/>
          </a:p>
        </p:txBody>
      </p:sp>
      <p:sp>
        <p:nvSpPr>
          <p:cNvPr id="14" name="Text 2"/>
          <p:cNvSpPr/>
          <p:nvPr/>
        </p:nvSpPr>
        <p:spPr>
          <a:xfrm>
            <a:off x="971550" y="2381250"/>
            <a:ext cx="4819650" cy="266700"/>
          </a:xfrm>
          <a:prstGeom prst="rect">
            <a:avLst/>
          </a:prstGeom>
          <a:noFill/>
          <a:ln/>
        </p:spPr>
        <p:txBody>
          <a:bodyPr wrap="square" lIns="0" tIns="0" rIns="0" bIns="0" rtlCol="0" anchor="t"/>
          <a:lstStyle/>
          <a:p>
            <a:pPr marL="0" indent="0">
              <a:lnSpc>
                <a:spcPts val="2100"/>
              </a:lnSpc>
              <a:buNone/>
            </a:pPr>
            <a:r>
              <a:rPr lang="en-US" sz="1500" b="1">
                <a:solidFill>
                  <a:srgbClr val="1F2937"/>
                </a:solidFill>
                <a:latin typeface="ui-sans-serif" pitchFamily="34" charset="0"/>
                <a:ea typeface="ui-sans-serif" pitchFamily="34" charset="-122"/>
                <a:cs typeface="ui-sans-serif" pitchFamily="34" charset="-120"/>
              </a:rPr>
              <a:t>Strategic Foundation</a:t>
            </a:r>
            <a:endParaRPr lang="en-US" sz="1500"/>
          </a:p>
        </p:txBody>
      </p:sp>
      <p:sp>
        <p:nvSpPr>
          <p:cNvPr id="15" name="Text 3"/>
          <p:cNvSpPr/>
          <p:nvPr/>
        </p:nvSpPr>
        <p:spPr>
          <a:xfrm>
            <a:off x="971550" y="2686050"/>
            <a:ext cx="4819650" cy="685800"/>
          </a:xfrm>
          <a:prstGeom prst="rect">
            <a:avLst/>
          </a:prstGeom>
          <a:noFill/>
          <a:ln/>
        </p:spPr>
        <p:txBody>
          <a:bodyPr wrap="square" lIns="0" tIns="0" rIns="0" bIns="0" rtlCol="0" anchor="t"/>
          <a:lstStyle/>
          <a:p>
            <a:pPr marL="0" indent="0">
              <a:lnSpc>
                <a:spcPts val="1800"/>
              </a:lnSpc>
              <a:buNone/>
            </a:pPr>
            <a:r>
              <a:rPr lang="en-US" sz="1200">
                <a:solidFill>
                  <a:srgbClr val="4B5563"/>
                </a:solidFill>
                <a:latin typeface="ui-sans-serif" pitchFamily="34" charset="0"/>
                <a:ea typeface="ui-sans-serif" pitchFamily="34" charset="-122"/>
                <a:cs typeface="ui-sans-serif" pitchFamily="34" charset="-120"/>
              </a:rPr>
              <a:t>ERP-eCommerce integration represents a strategic imperative that establishes a scalable and efficient foundation for business growth.</a:t>
            </a:r>
            <a:endParaRPr lang="en-US" sz="1200"/>
          </a:p>
        </p:txBody>
      </p:sp>
      <p:sp>
        <p:nvSpPr>
          <p:cNvPr id="16" name="Text 4"/>
          <p:cNvSpPr/>
          <p:nvPr/>
        </p:nvSpPr>
        <p:spPr>
          <a:xfrm>
            <a:off x="6915150" y="2381250"/>
            <a:ext cx="5646420" cy="266700"/>
          </a:xfrm>
          <a:prstGeom prst="rect">
            <a:avLst/>
          </a:prstGeom>
          <a:noFill/>
          <a:ln/>
        </p:spPr>
        <p:txBody>
          <a:bodyPr wrap="square" lIns="0" tIns="0" rIns="0" bIns="0" rtlCol="0" anchor="t"/>
          <a:lstStyle/>
          <a:p>
            <a:pPr marL="0" indent="0">
              <a:lnSpc>
                <a:spcPts val="2100"/>
              </a:lnSpc>
              <a:buNone/>
            </a:pPr>
            <a:r>
              <a:rPr lang="en-US" sz="1500" b="1">
                <a:solidFill>
                  <a:srgbClr val="1F2937"/>
                </a:solidFill>
                <a:latin typeface="ui-sans-serif" pitchFamily="34" charset="0"/>
                <a:ea typeface="ui-sans-serif" pitchFamily="34" charset="-122"/>
                <a:cs typeface="ui-sans-serif" pitchFamily="34" charset="-120"/>
              </a:rPr>
              <a:t>Operational Excellence</a:t>
            </a:r>
            <a:endParaRPr lang="en-US" sz="1500"/>
          </a:p>
        </p:txBody>
      </p:sp>
      <p:sp>
        <p:nvSpPr>
          <p:cNvPr id="17" name="Text 5"/>
          <p:cNvSpPr/>
          <p:nvPr/>
        </p:nvSpPr>
        <p:spPr>
          <a:xfrm>
            <a:off x="6915150" y="2686050"/>
            <a:ext cx="4705350" cy="457200"/>
          </a:xfrm>
          <a:prstGeom prst="rect">
            <a:avLst/>
          </a:prstGeom>
          <a:noFill/>
          <a:ln/>
        </p:spPr>
        <p:txBody>
          <a:bodyPr wrap="square" lIns="0" tIns="0" rIns="0" bIns="0" rtlCol="0" anchor="t"/>
          <a:lstStyle/>
          <a:p>
            <a:pPr marL="0" indent="0">
              <a:lnSpc>
                <a:spcPts val="1800"/>
              </a:lnSpc>
              <a:buNone/>
            </a:pPr>
            <a:r>
              <a:rPr lang="en-US" sz="1200">
                <a:solidFill>
                  <a:srgbClr val="4B5563"/>
                </a:solidFill>
                <a:latin typeface="ui-sans-serif" pitchFamily="34" charset="0"/>
                <a:ea typeface="ui-sans-serif" pitchFamily="34" charset="-122"/>
                <a:cs typeface="ui-sans-serif" pitchFamily="34" charset="-120"/>
              </a:rPr>
              <a:t>Streamlined operations and enhanced customer experiences drive immediate and long-term competitive advantage.</a:t>
            </a:r>
            <a:endParaRPr lang="en-US" sz="1200"/>
          </a:p>
        </p:txBody>
      </p:sp>
      <p:sp>
        <p:nvSpPr>
          <p:cNvPr id="18" name="Text 6"/>
          <p:cNvSpPr/>
          <p:nvPr/>
        </p:nvSpPr>
        <p:spPr>
          <a:xfrm>
            <a:off x="914400" y="4095750"/>
            <a:ext cx="10972800" cy="266700"/>
          </a:xfrm>
          <a:prstGeom prst="rect">
            <a:avLst/>
          </a:prstGeom>
          <a:noFill/>
          <a:ln/>
        </p:spPr>
        <p:txBody>
          <a:bodyPr wrap="square" lIns="0" tIns="0" rIns="0" bIns="0" rtlCol="0" anchor="t"/>
          <a:lstStyle/>
          <a:p>
            <a:pPr marL="0" indent="0">
              <a:lnSpc>
                <a:spcPts val="2100"/>
              </a:lnSpc>
              <a:buNone/>
            </a:pPr>
            <a:r>
              <a:rPr lang="en-US" sz="1500" b="1">
                <a:solidFill>
                  <a:srgbClr val="1F2937"/>
                </a:solidFill>
                <a:latin typeface="ui-sans-serif" pitchFamily="34" charset="0"/>
                <a:ea typeface="ui-sans-serif" pitchFamily="34" charset="-122"/>
                <a:cs typeface="ui-sans-serif" pitchFamily="34" charset="-120"/>
              </a:rPr>
              <a:t>Looking Forward</a:t>
            </a:r>
            <a:endParaRPr lang="en-US" sz="1500"/>
          </a:p>
        </p:txBody>
      </p:sp>
      <p:sp>
        <p:nvSpPr>
          <p:cNvPr id="19" name="Text 7"/>
          <p:cNvSpPr/>
          <p:nvPr/>
        </p:nvSpPr>
        <p:spPr>
          <a:xfrm>
            <a:off x="609600" y="4476750"/>
            <a:ext cx="13167360" cy="228600"/>
          </a:xfrm>
          <a:prstGeom prst="rect">
            <a:avLst/>
          </a:prstGeom>
          <a:noFill/>
          <a:ln/>
        </p:spPr>
        <p:txBody>
          <a:bodyPr wrap="square" lIns="0" tIns="0" rIns="0" bIns="0" rtlCol="0" anchor="t"/>
          <a:lstStyle/>
          <a:p>
            <a:pPr marL="0" indent="0">
              <a:lnSpc>
                <a:spcPts val="1800"/>
              </a:lnSpc>
              <a:buNone/>
            </a:pPr>
            <a:r>
              <a:rPr lang="en-US" sz="1200">
                <a:solidFill>
                  <a:srgbClr val="374151"/>
                </a:solidFill>
                <a:latin typeface="ui-sans-serif" pitchFamily="34" charset="0"/>
                <a:ea typeface="ui-sans-serif" pitchFamily="34" charset="-122"/>
                <a:cs typeface="ui-sans-serif" pitchFamily="34" charset="-120"/>
              </a:rPr>
              <a:t>This integration empowers businesses to adapt to future challenges while maintaining operational efficiency and customer satisfaction.</a:t>
            </a:r>
            <a:endParaRPr lang="en-US" sz="1200"/>
          </a:p>
        </p:txBody>
      </p:sp>
      <p:sp>
        <p:nvSpPr>
          <p:cNvPr id="20" name="Text 8"/>
          <p:cNvSpPr/>
          <p:nvPr/>
        </p:nvSpPr>
        <p:spPr>
          <a:xfrm>
            <a:off x="895350" y="4819650"/>
            <a:ext cx="5200650" cy="457200"/>
          </a:xfrm>
          <a:prstGeom prst="rect">
            <a:avLst/>
          </a:prstGeom>
          <a:noFill/>
          <a:ln/>
        </p:spPr>
        <p:txBody>
          <a:bodyPr wrap="square" lIns="0" tIns="0" rIns="0" bIns="0" rtlCol="0" anchor="t"/>
          <a:lstStyle/>
          <a:p>
            <a:pPr marL="0" indent="0">
              <a:lnSpc>
                <a:spcPts val="1800"/>
              </a:lnSpc>
              <a:buNone/>
            </a:pPr>
            <a:r>
              <a:rPr lang="en-US" sz="1200">
                <a:solidFill>
                  <a:srgbClr val="4B5563"/>
                </a:solidFill>
                <a:latin typeface="ui-sans-serif" pitchFamily="34" charset="0"/>
                <a:ea typeface="ui-sans-serif" pitchFamily="34" charset="-122"/>
                <a:cs typeface="ui-sans-serif" pitchFamily="34" charset="-120"/>
              </a:rPr>
              <a:t>Odoo's flexible architecture enables easy adaptation as business needs evolve.</a:t>
            </a:r>
            <a:endParaRPr lang="en-US" sz="1200"/>
          </a:p>
        </p:txBody>
      </p:sp>
      <p:sp>
        <p:nvSpPr>
          <p:cNvPr id="21" name="Text 9"/>
          <p:cNvSpPr/>
          <p:nvPr/>
        </p:nvSpPr>
        <p:spPr>
          <a:xfrm>
            <a:off x="6438900" y="4819650"/>
            <a:ext cx="5143500" cy="457200"/>
          </a:xfrm>
          <a:prstGeom prst="rect">
            <a:avLst/>
          </a:prstGeom>
          <a:noFill/>
          <a:ln/>
        </p:spPr>
        <p:txBody>
          <a:bodyPr wrap="square" lIns="0" tIns="0" rIns="0" bIns="0" rtlCol="0" anchor="t"/>
          <a:lstStyle/>
          <a:p>
            <a:pPr marL="0" indent="0">
              <a:lnSpc>
                <a:spcPts val="1800"/>
              </a:lnSpc>
              <a:buNone/>
            </a:pPr>
            <a:r>
              <a:rPr lang="en-US" sz="1200">
                <a:solidFill>
                  <a:srgbClr val="4B5563"/>
                </a:solidFill>
                <a:latin typeface="ui-sans-serif" pitchFamily="34" charset="0"/>
                <a:ea typeface="ui-sans-serif" pitchFamily="34" charset="-122"/>
                <a:cs typeface="ui-sans-serif" pitchFamily="34" charset="-120"/>
              </a:rPr>
              <a:t>Integrated systems provide real-time insights for data-driven decisions.</a:t>
            </a:r>
            <a:endParaRPr lang="en-US" sz="1200"/>
          </a:p>
        </p:txBody>
      </p:sp>
      <p:sp>
        <p:nvSpPr>
          <p:cNvPr id="22" name="Text 10"/>
          <p:cNvSpPr/>
          <p:nvPr/>
        </p:nvSpPr>
        <p:spPr>
          <a:xfrm>
            <a:off x="381000" y="5734050"/>
            <a:ext cx="11430000" cy="304800"/>
          </a:xfrm>
          <a:prstGeom prst="rect">
            <a:avLst/>
          </a:prstGeom>
          <a:noFill/>
          <a:ln/>
        </p:spPr>
        <p:txBody>
          <a:bodyPr wrap="square" lIns="0" tIns="0" rIns="0" bIns="0" rtlCol="0" anchor="t"/>
          <a:lstStyle/>
          <a:p>
            <a:pPr marL="0" indent="0" algn="ctr">
              <a:lnSpc>
                <a:spcPts val="2400"/>
              </a:lnSpc>
              <a:buNone/>
            </a:pPr>
            <a:r>
              <a:rPr lang="en-US" sz="1800" b="1">
                <a:solidFill>
                  <a:srgbClr val="581C87"/>
                </a:solidFill>
                <a:latin typeface="ui-sans-serif" pitchFamily="34" charset="0"/>
                <a:ea typeface="ui-sans-serif" pitchFamily="34" charset="-122"/>
                <a:cs typeface="ui-sans-serif" pitchFamily="34" charset="-120"/>
              </a:rPr>
              <a:t>Ready to future-proof your business?</a:t>
            </a:r>
            <a:endParaRPr lang="en-US" sz="1800"/>
          </a:p>
        </p:txBody>
      </p:sp>
      <p:sp>
        <p:nvSpPr>
          <p:cNvPr id="23" name="Text 11"/>
          <p:cNvSpPr/>
          <p:nvPr/>
        </p:nvSpPr>
        <p:spPr>
          <a:xfrm>
            <a:off x="-762000" y="6115050"/>
            <a:ext cx="13716000" cy="228600"/>
          </a:xfrm>
          <a:prstGeom prst="rect">
            <a:avLst/>
          </a:prstGeom>
          <a:noFill/>
          <a:ln/>
        </p:spPr>
        <p:txBody>
          <a:bodyPr wrap="square" lIns="0" tIns="0" rIns="0" bIns="0" rtlCol="0" anchor="t"/>
          <a:lstStyle/>
          <a:p>
            <a:pPr marL="0" indent="0" algn="ctr">
              <a:lnSpc>
                <a:spcPts val="1800"/>
              </a:lnSpc>
              <a:buNone/>
            </a:pPr>
            <a:r>
              <a:rPr lang="en-US" sz="1200">
                <a:solidFill>
                  <a:srgbClr val="4B5563"/>
                </a:solidFill>
                <a:latin typeface="ui-sans-serif" pitchFamily="34" charset="0"/>
                <a:ea typeface="ui-sans-serif" pitchFamily="34" charset="-122"/>
                <a:cs typeface="ui-sans-serif" pitchFamily="34" charset="-120"/>
              </a:rPr>
              <a:t>ERP-eCommerce integration provides the foundation for sustained growth and adaptability.</a:t>
            </a:r>
            <a:endParaRPr lang="en-US" sz="1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1" descr="preencoded.png"/>
          <p:cNvPicPr>
            <a:picLocks noChangeAspect="1"/>
          </p:cNvPicPr>
          <p:nvPr/>
        </p:nvPicPr>
        <p:blipFill>
          <a:blip r:embed="rId3"/>
          <a:stretch>
            <a:fillRect/>
          </a:stretch>
        </p:blipFill>
        <p:spPr>
          <a:xfrm>
            <a:off x="0" y="0"/>
            <a:ext cx="2895600" cy="2895600"/>
          </a:xfrm>
          <a:prstGeom prst="rect">
            <a:avLst/>
          </a:prstGeom>
        </p:spPr>
      </p:pic>
      <p:pic>
        <p:nvPicPr>
          <p:cNvPr id="4" name="Image 2" descr="preencoded.png"/>
          <p:cNvPicPr>
            <a:picLocks noChangeAspect="1"/>
          </p:cNvPicPr>
          <p:nvPr/>
        </p:nvPicPr>
        <p:blipFill>
          <a:blip r:embed="rId4"/>
          <a:stretch>
            <a:fillRect/>
          </a:stretch>
        </p:blipFill>
        <p:spPr>
          <a:xfrm>
            <a:off x="8763000" y="3429000"/>
            <a:ext cx="3048000" cy="3048000"/>
          </a:xfrm>
          <a:prstGeom prst="rect">
            <a:avLst/>
          </a:prstGeom>
        </p:spPr>
      </p:pic>
      <p:pic>
        <p:nvPicPr>
          <p:cNvPr id="5" name="Image 3" descr="preencoded.png"/>
          <p:cNvPicPr>
            <a:picLocks noChangeAspect="1"/>
          </p:cNvPicPr>
          <p:nvPr/>
        </p:nvPicPr>
        <p:blipFill>
          <a:blip r:embed="rId5"/>
          <a:stretch>
            <a:fillRect/>
          </a:stretch>
        </p:blipFill>
        <p:spPr>
          <a:xfrm>
            <a:off x="3048000" y="4419600"/>
            <a:ext cx="2438400" cy="2438400"/>
          </a:xfrm>
          <a:prstGeom prst="rect">
            <a:avLst/>
          </a:prstGeom>
        </p:spPr>
      </p:pic>
      <p:pic>
        <p:nvPicPr>
          <p:cNvPr id="6" name="Image 4" descr="preencoded.png"/>
          <p:cNvPicPr>
            <a:picLocks noChangeAspect="1"/>
          </p:cNvPicPr>
          <p:nvPr/>
        </p:nvPicPr>
        <p:blipFill>
          <a:blip r:embed="rId6"/>
          <a:stretch>
            <a:fillRect/>
          </a:stretch>
        </p:blipFill>
        <p:spPr>
          <a:xfrm>
            <a:off x="0" y="0"/>
            <a:ext cx="12192000" cy="76200"/>
          </a:xfrm>
          <a:prstGeom prst="rect">
            <a:avLst/>
          </a:prstGeom>
        </p:spPr>
      </p:pic>
      <p:pic>
        <p:nvPicPr>
          <p:cNvPr id="7" name="Image 5" descr="preencoded.png"/>
          <p:cNvPicPr>
            <a:picLocks noChangeAspect="1"/>
          </p:cNvPicPr>
          <p:nvPr/>
        </p:nvPicPr>
        <p:blipFill>
          <a:blip r:embed="rId7"/>
          <a:stretch>
            <a:fillRect/>
          </a:stretch>
        </p:blipFill>
        <p:spPr>
          <a:xfrm>
            <a:off x="0" y="6781800"/>
            <a:ext cx="12192000" cy="76200"/>
          </a:xfrm>
          <a:prstGeom prst="rect">
            <a:avLst/>
          </a:prstGeom>
        </p:spPr>
      </p:pic>
      <p:pic>
        <p:nvPicPr>
          <p:cNvPr id="8" name="Image 6" descr="preencoded.png"/>
          <p:cNvPicPr>
            <a:picLocks noChangeAspect="1"/>
          </p:cNvPicPr>
          <p:nvPr/>
        </p:nvPicPr>
        <p:blipFill>
          <a:blip r:embed="rId8"/>
          <a:stretch>
            <a:fillRect/>
          </a:stretch>
        </p:blipFill>
        <p:spPr>
          <a:xfrm>
            <a:off x="5334000" y="2476500"/>
            <a:ext cx="914400" cy="38100"/>
          </a:xfrm>
          <a:prstGeom prst="rect">
            <a:avLst/>
          </a:prstGeom>
        </p:spPr>
      </p:pic>
      <p:pic>
        <p:nvPicPr>
          <p:cNvPr id="9" name="Image 7" descr="preencoded.png"/>
          <p:cNvPicPr>
            <a:picLocks noChangeAspect="1"/>
          </p:cNvPicPr>
          <p:nvPr/>
        </p:nvPicPr>
        <p:blipFill>
          <a:blip r:embed="rId9"/>
          <a:stretch>
            <a:fillRect/>
          </a:stretch>
        </p:blipFill>
        <p:spPr>
          <a:xfrm>
            <a:off x="3657600" y="2819400"/>
            <a:ext cx="609600" cy="609600"/>
          </a:xfrm>
          <a:prstGeom prst="rect">
            <a:avLst/>
          </a:prstGeom>
        </p:spPr>
      </p:pic>
      <p:pic>
        <p:nvPicPr>
          <p:cNvPr id="10" name="Image 8" descr="preencoded.png"/>
          <p:cNvPicPr>
            <a:picLocks noChangeAspect="1"/>
          </p:cNvPicPr>
          <p:nvPr/>
        </p:nvPicPr>
        <p:blipFill>
          <a:blip r:embed="rId10"/>
          <a:stretch>
            <a:fillRect/>
          </a:stretch>
        </p:blipFill>
        <p:spPr>
          <a:xfrm>
            <a:off x="4419600" y="3105150"/>
            <a:ext cx="914400" cy="38100"/>
          </a:xfrm>
          <a:prstGeom prst="rect">
            <a:avLst/>
          </a:prstGeom>
        </p:spPr>
      </p:pic>
      <p:pic>
        <p:nvPicPr>
          <p:cNvPr id="11" name="Image 9" descr="preencoded.png"/>
          <p:cNvPicPr>
            <a:picLocks noChangeAspect="1"/>
          </p:cNvPicPr>
          <p:nvPr/>
        </p:nvPicPr>
        <p:blipFill>
          <a:blip r:embed="rId11"/>
          <a:stretch>
            <a:fillRect/>
          </a:stretch>
        </p:blipFill>
        <p:spPr>
          <a:xfrm>
            <a:off x="5486400" y="2819400"/>
            <a:ext cx="609600" cy="609600"/>
          </a:xfrm>
          <a:prstGeom prst="rect">
            <a:avLst/>
          </a:prstGeom>
        </p:spPr>
      </p:pic>
      <p:pic>
        <p:nvPicPr>
          <p:cNvPr id="12" name="Image 10" descr="preencoded.png"/>
          <p:cNvPicPr>
            <a:picLocks noChangeAspect="1"/>
          </p:cNvPicPr>
          <p:nvPr/>
        </p:nvPicPr>
        <p:blipFill>
          <a:blip r:embed="rId12"/>
          <a:stretch>
            <a:fillRect/>
          </a:stretch>
        </p:blipFill>
        <p:spPr>
          <a:xfrm>
            <a:off x="6248400" y="3105150"/>
            <a:ext cx="914400" cy="38100"/>
          </a:xfrm>
          <a:prstGeom prst="rect">
            <a:avLst/>
          </a:prstGeom>
        </p:spPr>
      </p:pic>
      <p:pic>
        <p:nvPicPr>
          <p:cNvPr id="13" name="Image 11" descr="preencoded.png"/>
          <p:cNvPicPr>
            <a:picLocks noChangeAspect="1"/>
          </p:cNvPicPr>
          <p:nvPr/>
        </p:nvPicPr>
        <p:blipFill>
          <a:blip r:embed="rId13"/>
          <a:stretch>
            <a:fillRect/>
          </a:stretch>
        </p:blipFill>
        <p:spPr>
          <a:xfrm>
            <a:off x="7315200" y="2819400"/>
            <a:ext cx="609600" cy="609600"/>
          </a:xfrm>
          <a:prstGeom prst="rect">
            <a:avLst/>
          </a:prstGeom>
        </p:spPr>
      </p:pic>
      <p:pic>
        <p:nvPicPr>
          <p:cNvPr id="19" name="Picture 18">
            <a:extLst>
              <a:ext uri="{FF2B5EF4-FFF2-40B4-BE49-F238E27FC236}">
                <a16:creationId xmlns:a16="http://schemas.microsoft.com/office/drawing/2014/main" id="{5F15CAAB-0247-4503-ADA2-1DC14D4D3B49}"/>
              </a:ext>
            </a:extLst>
          </p:cNvPr>
          <p:cNvPicPr>
            <a:picLocks noChangeAspect="1"/>
          </p:cNvPicPr>
          <p:nvPr/>
        </p:nvPicPr>
        <p:blipFill>
          <a:blip r:embed="rId14"/>
          <a:stretch>
            <a:fillRect/>
          </a:stretch>
        </p:blipFill>
        <p:spPr>
          <a:xfrm>
            <a:off x="10391814" y="6413762"/>
            <a:ext cx="1800186" cy="368038"/>
          </a:xfrm>
          <a:prstGeom prst="rect">
            <a:avLst/>
          </a:prstGeom>
        </p:spPr>
      </p:pic>
      <p:sp>
        <p:nvSpPr>
          <p:cNvPr id="18" name="Text 1">
            <a:extLst>
              <a:ext uri="{FF2B5EF4-FFF2-40B4-BE49-F238E27FC236}">
                <a16:creationId xmlns:a16="http://schemas.microsoft.com/office/drawing/2014/main" id="{F9CFB606-4FD5-4330-B5F4-0346D96CE69E}"/>
              </a:ext>
            </a:extLst>
          </p:cNvPr>
          <p:cNvSpPr/>
          <p:nvPr/>
        </p:nvSpPr>
        <p:spPr>
          <a:xfrm>
            <a:off x="2452707" y="1924050"/>
            <a:ext cx="7315200" cy="609600"/>
          </a:xfrm>
          <a:prstGeom prst="rect">
            <a:avLst/>
          </a:prstGeom>
          <a:noFill/>
          <a:ln/>
        </p:spPr>
        <p:txBody>
          <a:bodyPr wrap="square" lIns="0" tIns="0" rIns="0" bIns="0" rtlCol="0" anchor="t"/>
          <a:lstStyle/>
          <a:p>
            <a:pPr algn="ctr">
              <a:lnSpc>
                <a:spcPts val="2925"/>
              </a:lnSpc>
            </a:pPr>
            <a:r>
              <a:rPr lang="en-US" sz="2400">
                <a:solidFill>
                  <a:srgbClr val="374151"/>
                </a:solidFill>
                <a:latin typeface="ui-sans-serif" pitchFamily="34" charset="0"/>
                <a:ea typeface="ui-sans-serif" pitchFamily="34" charset="-122"/>
                <a:cs typeface="ui-sans-serif" pitchFamily="34" charset="-120"/>
              </a:rPr>
              <a:t>Unifying Digital Commerce</a:t>
            </a:r>
          </a:p>
        </p:txBody>
      </p:sp>
    </p:spTree>
    <p:extLst>
      <p:ext uri="{BB962C8B-B14F-4D97-AF65-F5344CB8AC3E}">
        <p14:creationId xmlns:p14="http://schemas.microsoft.com/office/powerpoint/2010/main" val="760000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2192000" cy="6858000"/>
          </a:xfrm>
          <a:prstGeom prst="rect">
            <a:avLst/>
          </a:prstGeom>
        </p:spPr>
      </p:pic>
      <p:pic>
        <p:nvPicPr>
          <p:cNvPr id="3" name="Image 1" descr="preencoded.png"/>
          <p:cNvPicPr>
            <a:picLocks noChangeAspect="1"/>
          </p:cNvPicPr>
          <p:nvPr/>
        </p:nvPicPr>
        <p:blipFill>
          <a:blip r:embed="rId4"/>
          <a:stretch>
            <a:fillRect/>
          </a:stretch>
        </p:blipFill>
        <p:spPr>
          <a:xfrm>
            <a:off x="0" y="0"/>
            <a:ext cx="12192000" cy="838200"/>
          </a:xfrm>
          <a:prstGeom prst="rect">
            <a:avLst/>
          </a:prstGeom>
        </p:spPr>
      </p:pic>
      <p:pic>
        <p:nvPicPr>
          <p:cNvPr id="4" name="Image 2" descr="preencoded.png"/>
          <p:cNvPicPr>
            <a:picLocks noChangeAspect="1"/>
          </p:cNvPicPr>
          <p:nvPr/>
        </p:nvPicPr>
        <p:blipFill>
          <a:blip r:embed="rId5"/>
          <a:stretch>
            <a:fillRect/>
          </a:stretch>
        </p:blipFill>
        <p:spPr>
          <a:xfrm>
            <a:off x="381000" y="2638425"/>
            <a:ext cx="3606701" cy="2209800"/>
          </a:xfrm>
          <a:prstGeom prst="rect">
            <a:avLst/>
          </a:prstGeom>
        </p:spPr>
      </p:pic>
      <p:pic>
        <p:nvPicPr>
          <p:cNvPr id="5" name="Image 3" descr="preencoded.png"/>
          <p:cNvPicPr>
            <a:picLocks noChangeAspect="1"/>
          </p:cNvPicPr>
          <p:nvPr/>
        </p:nvPicPr>
        <p:blipFill>
          <a:blip r:embed="rId6"/>
          <a:stretch>
            <a:fillRect/>
          </a:stretch>
        </p:blipFill>
        <p:spPr>
          <a:xfrm>
            <a:off x="1898600" y="2867025"/>
            <a:ext cx="571500" cy="571500"/>
          </a:xfrm>
          <a:prstGeom prst="rect">
            <a:avLst/>
          </a:prstGeom>
        </p:spPr>
      </p:pic>
      <p:pic>
        <p:nvPicPr>
          <p:cNvPr id="6" name="Image 4" descr="preencoded.png"/>
          <p:cNvPicPr>
            <a:picLocks noChangeAspect="1"/>
          </p:cNvPicPr>
          <p:nvPr/>
        </p:nvPicPr>
        <p:blipFill>
          <a:blip r:embed="rId7"/>
          <a:stretch>
            <a:fillRect/>
          </a:stretch>
        </p:blipFill>
        <p:spPr>
          <a:xfrm>
            <a:off x="2070050" y="3000375"/>
            <a:ext cx="228600" cy="304800"/>
          </a:xfrm>
          <a:prstGeom prst="rect">
            <a:avLst/>
          </a:prstGeom>
        </p:spPr>
      </p:pic>
      <p:pic>
        <p:nvPicPr>
          <p:cNvPr id="7" name="Image 5" descr="preencoded.png"/>
          <p:cNvPicPr>
            <a:picLocks noChangeAspect="1"/>
          </p:cNvPicPr>
          <p:nvPr/>
        </p:nvPicPr>
        <p:blipFill>
          <a:blip r:embed="rId8"/>
          <a:stretch>
            <a:fillRect/>
          </a:stretch>
        </p:blipFill>
        <p:spPr>
          <a:xfrm>
            <a:off x="4292501" y="2638425"/>
            <a:ext cx="3606850" cy="2209800"/>
          </a:xfrm>
          <a:prstGeom prst="rect">
            <a:avLst/>
          </a:prstGeom>
        </p:spPr>
      </p:pic>
      <p:pic>
        <p:nvPicPr>
          <p:cNvPr id="8" name="Image 6" descr="preencoded.png"/>
          <p:cNvPicPr>
            <a:picLocks noChangeAspect="1"/>
          </p:cNvPicPr>
          <p:nvPr/>
        </p:nvPicPr>
        <p:blipFill>
          <a:blip r:embed="rId9"/>
          <a:stretch>
            <a:fillRect/>
          </a:stretch>
        </p:blipFill>
        <p:spPr>
          <a:xfrm>
            <a:off x="5810101" y="2867025"/>
            <a:ext cx="571500" cy="571500"/>
          </a:xfrm>
          <a:prstGeom prst="rect">
            <a:avLst/>
          </a:prstGeom>
        </p:spPr>
      </p:pic>
      <p:pic>
        <p:nvPicPr>
          <p:cNvPr id="9" name="Image 7" descr="preencoded.png"/>
          <p:cNvPicPr>
            <a:picLocks noChangeAspect="1"/>
          </p:cNvPicPr>
          <p:nvPr/>
        </p:nvPicPr>
        <p:blipFill>
          <a:blip r:embed="rId10"/>
          <a:stretch>
            <a:fillRect/>
          </a:stretch>
        </p:blipFill>
        <p:spPr>
          <a:xfrm>
            <a:off x="5952976" y="3000375"/>
            <a:ext cx="285750" cy="304800"/>
          </a:xfrm>
          <a:prstGeom prst="rect">
            <a:avLst/>
          </a:prstGeom>
        </p:spPr>
      </p:pic>
      <p:pic>
        <p:nvPicPr>
          <p:cNvPr id="10" name="Image 8" descr="preencoded.png"/>
          <p:cNvPicPr>
            <a:picLocks noChangeAspect="1"/>
          </p:cNvPicPr>
          <p:nvPr/>
        </p:nvPicPr>
        <p:blipFill>
          <a:blip r:embed="rId11"/>
          <a:stretch>
            <a:fillRect/>
          </a:stretch>
        </p:blipFill>
        <p:spPr>
          <a:xfrm>
            <a:off x="8204150" y="2638425"/>
            <a:ext cx="3606701" cy="2209800"/>
          </a:xfrm>
          <a:prstGeom prst="rect">
            <a:avLst/>
          </a:prstGeom>
        </p:spPr>
      </p:pic>
      <p:pic>
        <p:nvPicPr>
          <p:cNvPr id="11" name="Image 9" descr="preencoded.png"/>
          <p:cNvPicPr>
            <a:picLocks noChangeAspect="1"/>
          </p:cNvPicPr>
          <p:nvPr/>
        </p:nvPicPr>
        <p:blipFill>
          <a:blip r:embed="rId12"/>
          <a:stretch>
            <a:fillRect/>
          </a:stretch>
        </p:blipFill>
        <p:spPr>
          <a:xfrm>
            <a:off x="9721751" y="2867025"/>
            <a:ext cx="571500" cy="571500"/>
          </a:xfrm>
          <a:prstGeom prst="rect">
            <a:avLst/>
          </a:prstGeom>
        </p:spPr>
      </p:pic>
      <p:pic>
        <p:nvPicPr>
          <p:cNvPr id="12" name="Image 10" descr="preencoded.png"/>
          <p:cNvPicPr>
            <a:picLocks noChangeAspect="1"/>
          </p:cNvPicPr>
          <p:nvPr/>
        </p:nvPicPr>
        <p:blipFill>
          <a:blip r:embed="rId13"/>
          <a:stretch>
            <a:fillRect/>
          </a:stretch>
        </p:blipFill>
        <p:spPr>
          <a:xfrm>
            <a:off x="9893201" y="3000375"/>
            <a:ext cx="228600" cy="304800"/>
          </a:xfrm>
          <a:prstGeom prst="rect">
            <a:avLst/>
          </a:prstGeom>
        </p:spPr>
      </p:pic>
      <p:pic>
        <p:nvPicPr>
          <p:cNvPr id="13" name="Image 11" descr="preencoded.png"/>
          <p:cNvPicPr>
            <a:picLocks noChangeAspect="1"/>
          </p:cNvPicPr>
          <p:nvPr/>
        </p:nvPicPr>
        <p:blipFill>
          <a:blip r:embed="rId14"/>
          <a:stretch>
            <a:fillRect/>
          </a:stretch>
        </p:blipFill>
        <p:spPr>
          <a:xfrm>
            <a:off x="381000" y="5153025"/>
            <a:ext cx="11430000" cy="1219200"/>
          </a:xfrm>
          <a:prstGeom prst="rect">
            <a:avLst/>
          </a:prstGeom>
        </p:spPr>
      </p:pic>
      <p:pic>
        <p:nvPicPr>
          <p:cNvPr id="14" name="Image 12" descr="preencoded.png"/>
          <p:cNvPicPr>
            <a:picLocks noChangeAspect="1"/>
          </p:cNvPicPr>
          <p:nvPr/>
        </p:nvPicPr>
        <p:blipFill>
          <a:blip r:embed="rId15"/>
          <a:stretch>
            <a:fillRect/>
          </a:stretch>
        </p:blipFill>
        <p:spPr>
          <a:xfrm>
            <a:off x="609600" y="5591175"/>
            <a:ext cx="219075" cy="342900"/>
          </a:xfrm>
          <a:prstGeom prst="rect">
            <a:avLst/>
          </a:prstGeom>
        </p:spPr>
      </p:pic>
      <p:sp>
        <p:nvSpPr>
          <p:cNvPr id="15" name="Text 0"/>
          <p:cNvSpPr/>
          <p:nvPr/>
        </p:nvSpPr>
        <p:spPr>
          <a:xfrm>
            <a:off x="381000" y="228600"/>
            <a:ext cx="13716000" cy="381000"/>
          </a:xfrm>
          <a:prstGeom prst="rect">
            <a:avLst/>
          </a:prstGeom>
          <a:noFill/>
          <a:ln/>
        </p:spPr>
        <p:txBody>
          <a:bodyPr wrap="square" lIns="0" tIns="0" rIns="0" bIns="0" rtlCol="0" anchor="t"/>
          <a:lstStyle/>
          <a:p>
            <a:pPr marL="0" indent="0">
              <a:lnSpc>
                <a:spcPts val="3000"/>
              </a:lnSpc>
              <a:buNone/>
            </a:pPr>
            <a:r>
              <a:rPr lang="en-US" sz="2700" b="1">
                <a:solidFill>
                  <a:srgbClr val="FFFFFF"/>
                </a:solidFill>
                <a:latin typeface="ui-sans-serif" pitchFamily="34" charset="0"/>
                <a:ea typeface="ui-sans-serif" pitchFamily="34" charset="-122"/>
                <a:cs typeface="ui-sans-serif" pitchFamily="34" charset="-120"/>
              </a:rPr>
              <a:t>Introduction: Unifying Digital Commerce</a:t>
            </a:r>
            <a:endParaRPr lang="en-US" sz="2700"/>
          </a:p>
        </p:txBody>
      </p:sp>
      <p:sp>
        <p:nvSpPr>
          <p:cNvPr id="16" name="Text 1"/>
          <p:cNvSpPr/>
          <p:nvPr/>
        </p:nvSpPr>
        <p:spPr>
          <a:xfrm>
            <a:off x="381000" y="1219200"/>
            <a:ext cx="11430000" cy="1114425"/>
          </a:xfrm>
          <a:prstGeom prst="rect">
            <a:avLst/>
          </a:prstGeom>
          <a:noFill/>
          <a:ln/>
        </p:spPr>
        <p:txBody>
          <a:bodyPr wrap="square" lIns="0" tIns="0" rIns="0" bIns="0" rtlCol="0" anchor="t"/>
          <a:lstStyle/>
          <a:p>
            <a:pPr marL="0" indent="0">
              <a:lnSpc>
                <a:spcPts val="2925"/>
              </a:lnSpc>
              <a:buNone/>
            </a:pPr>
            <a:r>
              <a:rPr lang="en-US" sz="1800">
                <a:solidFill>
                  <a:srgbClr val="374151"/>
                </a:solidFill>
                <a:latin typeface="ui-sans-serif" pitchFamily="34" charset="0"/>
                <a:ea typeface="ui-sans-serif" pitchFamily="34" charset="-122"/>
                <a:cs typeface="ui-sans-serif" pitchFamily="34" charset="-120"/>
              </a:rPr>
              <a:t>In today's rapidly evolving digital landscape, the seamless integration of Enterprise Resource Planning (ERP) systems with eCommerce platforms has become paramount for businesses aiming to optimize operations and enhance customer experiences.</a:t>
            </a:r>
            <a:endParaRPr lang="en-US" sz="1800"/>
          </a:p>
        </p:txBody>
      </p:sp>
      <p:sp>
        <p:nvSpPr>
          <p:cNvPr id="17" name="Text 2"/>
          <p:cNvSpPr/>
          <p:nvPr/>
        </p:nvSpPr>
        <p:spPr>
          <a:xfrm>
            <a:off x="294650" y="3590925"/>
            <a:ext cx="3779401" cy="266700"/>
          </a:xfrm>
          <a:prstGeom prst="rect">
            <a:avLst/>
          </a:prstGeom>
          <a:noFill/>
          <a:ln/>
        </p:spPr>
        <p:txBody>
          <a:bodyPr wrap="square" lIns="0" tIns="0" rIns="0" bIns="0" rtlCol="0" anchor="t"/>
          <a:lstStyle/>
          <a:p>
            <a:pPr marL="0" indent="0" algn="ctr">
              <a:lnSpc>
                <a:spcPts val="2100"/>
              </a:lnSpc>
              <a:buNone/>
            </a:pPr>
            <a:r>
              <a:rPr lang="en-US" sz="1500" b="1">
                <a:solidFill>
                  <a:srgbClr val="1F2937"/>
                </a:solidFill>
                <a:latin typeface="ui-sans-serif" pitchFamily="34" charset="0"/>
                <a:ea typeface="ui-sans-serif" pitchFamily="34" charset="-122"/>
                <a:cs typeface="ui-sans-serif" pitchFamily="34" charset="-120"/>
              </a:rPr>
              <a:t>Operational Efficiency</a:t>
            </a:r>
            <a:endParaRPr lang="en-US" sz="1500"/>
          </a:p>
        </p:txBody>
      </p:sp>
      <p:sp>
        <p:nvSpPr>
          <p:cNvPr id="18" name="Text 3"/>
          <p:cNvSpPr/>
          <p:nvPr/>
        </p:nvSpPr>
        <p:spPr>
          <a:xfrm>
            <a:off x="609600" y="3933825"/>
            <a:ext cx="3149501" cy="685800"/>
          </a:xfrm>
          <a:prstGeom prst="rect">
            <a:avLst/>
          </a:prstGeom>
          <a:noFill/>
          <a:ln/>
        </p:spPr>
        <p:txBody>
          <a:bodyPr wrap="square" lIns="0" tIns="0" rIns="0" bIns="0" rtlCol="0" anchor="t"/>
          <a:lstStyle/>
          <a:p>
            <a:pPr marL="0" indent="0" algn="ctr">
              <a:lnSpc>
                <a:spcPts val="1800"/>
              </a:lnSpc>
              <a:buNone/>
            </a:pPr>
            <a:r>
              <a:rPr lang="en-US" sz="1200">
                <a:solidFill>
                  <a:srgbClr val="4B5563"/>
                </a:solidFill>
                <a:latin typeface="ui-sans-serif" pitchFamily="34" charset="0"/>
                <a:ea typeface="ui-sans-serif" pitchFamily="34" charset="-122"/>
                <a:cs typeface="ui-sans-serif" pitchFamily="34" charset="-120"/>
              </a:rPr>
              <a:t>Streamlined processes reduce manual effort and minimize errors in the order-to-cash cycle.</a:t>
            </a:r>
            <a:endParaRPr lang="en-US" sz="1200"/>
          </a:p>
        </p:txBody>
      </p:sp>
      <p:sp>
        <p:nvSpPr>
          <p:cNvPr id="19" name="Text 4"/>
          <p:cNvSpPr/>
          <p:nvPr/>
        </p:nvSpPr>
        <p:spPr>
          <a:xfrm>
            <a:off x="4206136" y="3590925"/>
            <a:ext cx="3779580" cy="266700"/>
          </a:xfrm>
          <a:prstGeom prst="rect">
            <a:avLst/>
          </a:prstGeom>
          <a:noFill/>
          <a:ln/>
        </p:spPr>
        <p:txBody>
          <a:bodyPr wrap="square" lIns="0" tIns="0" rIns="0" bIns="0" rtlCol="0" anchor="t"/>
          <a:lstStyle/>
          <a:p>
            <a:pPr marL="0" indent="0" algn="ctr">
              <a:lnSpc>
                <a:spcPts val="2100"/>
              </a:lnSpc>
              <a:buNone/>
            </a:pPr>
            <a:r>
              <a:rPr lang="en-US" sz="1500" b="1">
                <a:solidFill>
                  <a:srgbClr val="1F2937"/>
                </a:solidFill>
                <a:latin typeface="ui-sans-serif" pitchFamily="34" charset="0"/>
                <a:ea typeface="ui-sans-serif" pitchFamily="34" charset="-122"/>
                <a:cs typeface="ui-sans-serif" pitchFamily="34" charset="-120"/>
              </a:rPr>
              <a:t>Customer Experience</a:t>
            </a:r>
            <a:endParaRPr lang="en-US" sz="1500"/>
          </a:p>
        </p:txBody>
      </p:sp>
      <p:sp>
        <p:nvSpPr>
          <p:cNvPr id="20" name="Text 5"/>
          <p:cNvSpPr/>
          <p:nvPr/>
        </p:nvSpPr>
        <p:spPr>
          <a:xfrm>
            <a:off x="4521101" y="3933825"/>
            <a:ext cx="3149650" cy="685800"/>
          </a:xfrm>
          <a:prstGeom prst="rect">
            <a:avLst/>
          </a:prstGeom>
          <a:noFill/>
          <a:ln/>
        </p:spPr>
        <p:txBody>
          <a:bodyPr wrap="square" lIns="0" tIns="0" rIns="0" bIns="0" rtlCol="0" anchor="t"/>
          <a:lstStyle/>
          <a:p>
            <a:pPr marL="0" indent="0" algn="ctr">
              <a:lnSpc>
                <a:spcPts val="1800"/>
              </a:lnSpc>
              <a:buNone/>
            </a:pPr>
            <a:r>
              <a:rPr lang="en-US" sz="1200">
                <a:solidFill>
                  <a:srgbClr val="4B5563"/>
                </a:solidFill>
                <a:latin typeface="ui-sans-serif" pitchFamily="34" charset="0"/>
                <a:ea typeface="ui-sans-serif" pitchFamily="34" charset="-122"/>
                <a:cs typeface="ui-sans-serif" pitchFamily="34" charset="-120"/>
              </a:rPr>
              <a:t>Consistent product information and order status across all touchpoints builds customer trust.</a:t>
            </a:r>
            <a:endParaRPr lang="en-US" sz="1200"/>
          </a:p>
        </p:txBody>
      </p:sp>
      <p:sp>
        <p:nvSpPr>
          <p:cNvPr id="21" name="Text 6"/>
          <p:cNvSpPr/>
          <p:nvPr/>
        </p:nvSpPr>
        <p:spPr>
          <a:xfrm>
            <a:off x="8117800" y="3590925"/>
            <a:ext cx="3779401" cy="266700"/>
          </a:xfrm>
          <a:prstGeom prst="rect">
            <a:avLst/>
          </a:prstGeom>
          <a:noFill/>
          <a:ln/>
        </p:spPr>
        <p:txBody>
          <a:bodyPr wrap="square" lIns="0" tIns="0" rIns="0" bIns="0" rtlCol="0" anchor="t"/>
          <a:lstStyle/>
          <a:p>
            <a:pPr marL="0" indent="0" algn="ctr">
              <a:lnSpc>
                <a:spcPts val="2100"/>
              </a:lnSpc>
              <a:buNone/>
            </a:pPr>
            <a:r>
              <a:rPr lang="en-US" sz="1500" b="1">
                <a:solidFill>
                  <a:srgbClr val="1F2937"/>
                </a:solidFill>
                <a:latin typeface="ui-sans-serif" pitchFamily="34" charset="0"/>
                <a:ea typeface="ui-sans-serif" pitchFamily="34" charset="-122"/>
                <a:cs typeface="ui-sans-serif" pitchFamily="34" charset="-120"/>
              </a:rPr>
              <a:t>Business Growth</a:t>
            </a:r>
            <a:endParaRPr lang="en-US" sz="1500"/>
          </a:p>
        </p:txBody>
      </p:sp>
      <p:sp>
        <p:nvSpPr>
          <p:cNvPr id="22" name="Text 7"/>
          <p:cNvSpPr/>
          <p:nvPr/>
        </p:nvSpPr>
        <p:spPr>
          <a:xfrm>
            <a:off x="8432750" y="3933825"/>
            <a:ext cx="3149501" cy="457200"/>
          </a:xfrm>
          <a:prstGeom prst="rect">
            <a:avLst/>
          </a:prstGeom>
          <a:noFill/>
          <a:ln/>
        </p:spPr>
        <p:txBody>
          <a:bodyPr wrap="square" lIns="0" tIns="0" rIns="0" bIns="0" rtlCol="0" anchor="t"/>
          <a:lstStyle/>
          <a:p>
            <a:pPr marL="0" indent="0" algn="ctr">
              <a:lnSpc>
                <a:spcPts val="1800"/>
              </a:lnSpc>
              <a:buNone/>
            </a:pPr>
            <a:r>
              <a:rPr lang="en-US" sz="1200">
                <a:solidFill>
                  <a:srgbClr val="4B5563"/>
                </a:solidFill>
                <a:latin typeface="ui-sans-serif" pitchFamily="34" charset="0"/>
                <a:ea typeface="ui-sans-serif" pitchFamily="34" charset="-122"/>
                <a:cs typeface="ui-sans-serif" pitchFamily="34" charset="-120"/>
              </a:rPr>
              <a:t>Integrated systems provide a foundation for scalability and future expansion.</a:t>
            </a:r>
            <a:endParaRPr lang="en-US" sz="1200"/>
          </a:p>
        </p:txBody>
      </p:sp>
      <p:sp>
        <p:nvSpPr>
          <p:cNvPr id="23" name="Text 8"/>
          <p:cNvSpPr/>
          <p:nvPr/>
        </p:nvSpPr>
        <p:spPr>
          <a:xfrm>
            <a:off x="981075" y="5381625"/>
            <a:ext cx="10601325" cy="266700"/>
          </a:xfrm>
          <a:prstGeom prst="rect">
            <a:avLst/>
          </a:prstGeom>
          <a:noFill/>
          <a:ln/>
        </p:spPr>
        <p:txBody>
          <a:bodyPr wrap="square" lIns="0" tIns="0" rIns="0" bIns="0" rtlCol="0" anchor="t"/>
          <a:lstStyle/>
          <a:p>
            <a:pPr marL="0" indent="0">
              <a:lnSpc>
                <a:spcPts val="2100"/>
              </a:lnSpc>
              <a:buNone/>
            </a:pPr>
            <a:r>
              <a:rPr lang="en-US" sz="1500" b="1">
                <a:solidFill>
                  <a:srgbClr val="1F2937"/>
                </a:solidFill>
                <a:latin typeface="ui-sans-serif" pitchFamily="34" charset="0"/>
                <a:ea typeface="ui-sans-serif" pitchFamily="34" charset="-122"/>
                <a:cs typeface="ui-sans-serif" pitchFamily="34" charset="-120"/>
              </a:rPr>
              <a:t>Focus on ERP by </a:t>
            </a:r>
            <a:r>
              <a:rPr lang="en-US" sz="1500" b="1" err="1">
                <a:solidFill>
                  <a:srgbClr val="1F2937"/>
                </a:solidFill>
                <a:latin typeface="ui-sans-serif" pitchFamily="34" charset="0"/>
                <a:ea typeface="ui-sans-serif" pitchFamily="34" charset="-122"/>
                <a:cs typeface="ui-sans-serif" pitchFamily="34" charset="-120"/>
              </a:rPr>
              <a:t>Infinyscloud</a:t>
            </a:r>
            <a:endParaRPr lang="en-US" sz="1500"/>
          </a:p>
        </p:txBody>
      </p:sp>
      <p:sp>
        <p:nvSpPr>
          <p:cNvPr id="24" name="Text 9"/>
          <p:cNvSpPr/>
          <p:nvPr/>
        </p:nvSpPr>
        <p:spPr>
          <a:xfrm>
            <a:off x="981075" y="5686425"/>
            <a:ext cx="10601325" cy="457200"/>
          </a:xfrm>
          <a:prstGeom prst="rect">
            <a:avLst/>
          </a:prstGeom>
          <a:noFill/>
          <a:ln/>
        </p:spPr>
        <p:txBody>
          <a:bodyPr wrap="square" lIns="0" tIns="0" rIns="0" bIns="0" rtlCol="0" anchor="t"/>
          <a:lstStyle/>
          <a:p>
            <a:pPr marL="0" indent="0">
              <a:lnSpc>
                <a:spcPts val="1800"/>
              </a:lnSpc>
              <a:buNone/>
            </a:pPr>
            <a:r>
              <a:rPr lang="en-US" sz="1200">
                <a:solidFill>
                  <a:srgbClr val="374151"/>
                </a:solidFill>
                <a:latin typeface="ui-sans-serif" pitchFamily="34" charset="0"/>
                <a:ea typeface="ui-sans-serif" pitchFamily="34" charset="-122"/>
                <a:cs typeface="ui-sans-serif" pitchFamily="34" charset="-120"/>
              </a:rPr>
              <a:t>This presentation explores how ERP by </a:t>
            </a:r>
            <a:r>
              <a:rPr lang="en-US" sz="1200" err="1">
                <a:solidFill>
                  <a:srgbClr val="374151"/>
                </a:solidFill>
                <a:latin typeface="ui-sans-serif" pitchFamily="34" charset="0"/>
                <a:ea typeface="ui-sans-serif" pitchFamily="34" charset="-122"/>
                <a:cs typeface="ui-sans-serif" pitchFamily="34" charset="-120"/>
              </a:rPr>
              <a:t>Infinyscloud</a:t>
            </a:r>
            <a:r>
              <a:rPr lang="en-US" sz="1200">
                <a:solidFill>
                  <a:srgbClr val="374151"/>
                </a:solidFill>
                <a:latin typeface="ui-sans-serif" pitchFamily="34" charset="0"/>
                <a:ea typeface="ui-sans-serif" pitchFamily="34" charset="-122"/>
                <a:cs typeface="ui-sans-serif" pitchFamily="34" charset="-120"/>
              </a:rPr>
              <a:t> serves as an integration hub, bridging ERP and eCommerce systems to create a unified digital commerce ecosystem.</a:t>
            </a:r>
            <a:endParaRPr lang="en-US" sz="1200"/>
          </a:p>
        </p:txBody>
      </p:sp>
      <p:pic>
        <p:nvPicPr>
          <p:cNvPr id="25" name="Picture 24">
            <a:extLst>
              <a:ext uri="{FF2B5EF4-FFF2-40B4-BE49-F238E27FC236}">
                <a16:creationId xmlns:a16="http://schemas.microsoft.com/office/drawing/2014/main" id="{CC4F5EDF-4E0A-4A61-9C7A-56CF81C3A55B}"/>
              </a:ext>
            </a:extLst>
          </p:cNvPr>
          <p:cNvPicPr>
            <a:picLocks noChangeAspect="1"/>
          </p:cNvPicPr>
          <p:nvPr/>
        </p:nvPicPr>
        <p:blipFill>
          <a:blip r:embed="rId16"/>
          <a:stretch>
            <a:fillRect/>
          </a:stretch>
        </p:blipFill>
        <p:spPr>
          <a:xfrm>
            <a:off x="10293251" y="145975"/>
            <a:ext cx="1800186" cy="36803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2192000" cy="7629525"/>
          </a:xfrm>
          <a:prstGeom prst="rect">
            <a:avLst/>
          </a:prstGeom>
        </p:spPr>
      </p:pic>
      <p:pic>
        <p:nvPicPr>
          <p:cNvPr id="3" name="Image 1" descr="preencoded.png"/>
          <p:cNvPicPr>
            <a:picLocks noChangeAspect="1"/>
          </p:cNvPicPr>
          <p:nvPr/>
        </p:nvPicPr>
        <p:blipFill>
          <a:blip r:embed="rId4"/>
          <a:stretch>
            <a:fillRect/>
          </a:stretch>
        </p:blipFill>
        <p:spPr>
          <a:xfrm>
            <a:off x="0" y="0"/>
            <a:ext cx="12192000" cy="838200"/>
          </a:xfrm>
          <a:prstGeom prst="rect">
            <a:avLst/>
          </a:prstGeom>
        </p:spPr>
      </p:pic>
      <p:pic>
        <p:nvPicPr>
          <p:cNvPr id="4" name="Image 2" descr="preencoded.png"/>
          <p:cNvPicPr>
            <a:picLocks noChangeAspect="1"/>
          </p:cNvPicPr>
          <p:nvPr/>
        </p:nvPicPr>
        <p:blipFill>
          <a:blip r:embed="rId5"/>
          <a:stretch>
            <a:fillRect/>
          </a:stretch>
        </p:blipFill>
        <p:spPr>
          <a:xfrm>
            <a:off x="2819400" y="2638425"/>
            <a:ext cx="2438400" cy="1905000"/>
          </a:xfrm>
          <a:prstGeom prst="rect">
            <a:avLst/>
          </a:prstGeom>
        </p:spPr>
      </p:pic>
      <p:pic>
        <p:nvPicPr>
          <p:cNvPr id="5" name="Image 3" descr="preencoded.png"/>
          <p:cNvPicPr>
            <a:picLocks noChangeAspect="1"/>
          </p:cNvPicPr>
          <p:nvPr/>
        </p:nvPicPr>
        <p:blipFill>
          <a:blip r:embed="rId6"/>
          <a:stretch>
            <a:fillRect/>
          </a:stretch>
        </p:blipFill>
        <p:spPr>
          <a:xfrm>
            <a:off x="3733800" y="2790825"/>
            <a:ext cx="609600" cy="609600"/>
          </a:xfrm>
          <a:prstGeom prst="rect">
            <a:avLst/>
          </a:prstGeom>
        </p:spPr>
      </p:pic>
      <p:pic>
        <p:nvPicPr>
          <p:cNvPr id="6" name="Image 4" descr="preencoded.png"/>
          <p:cNvPicPr>
            <a:picLocks noChangeAspect="1"/>
          </p:cNvPicPr>
          <p:nvPr/>
        </p:nvPicPr>
        <p:blipFill>
          <a:blip r:embed="rId7"/>
          <a:stretch>
            <a:fillRect/>
          </a:stretch>
        </p:blipFill>
        <p:spPr>
          <a:xfrm>
            <a:off x="3938588" y="2943225"/>
            <a:ext cx="200025" cy="304800"/>
          </a:xfrm>
          <a:prstGeom prst="rect">
            <a:avLst/>
          </a:prstGeom>
        </p:spPr>
      </p:pic>
      <p:pic>
        <p:nvPicPr>
          <p:cNvPr id="7" name="Image 5" descr="preencoded.png"/>
          <p:cNvPicPr>
            <a:picLocks noChangeAspect="1"/>
          </p:cNvPicPr>
          <p:nvPr/>
        </p:nvPicPr>
        <p:blipFill>
          <a:blip r:embed="rId8"/>
          <a:stretch>
            <a:fillRect/>
          </a:stretch>
        </p:blipFill>
        <p:spPr>
          <a:xfrm>
            <a:off x="5486400" y="3257550"/>
            <a:ext cx="1219200" cy="28575"/>
          </a:xfrm>
          <a:prstGeom prst="rect">
            <a:avLst/>
          </a:prstGeom>
        </p:spPr>
      </p:pic>
      <p:pic>
        <p:nvPicPr>
          <p:cNvPr id="8" name="Image 6" descr="preencoded.png"/>
          <p:cNvPicPr>
            <a:picLocks noChangeAspect="1"/>
          </p:cNvPicPr>
          <p:nvPr/>
        </p:nvPicPr>
        <p:blipFill>
          <a:blip r:embed="rId9"/>
          <a:stretch>
            <a:fillRect/>
          </a:stretch>
        </p:blipFill>
        <p:spPr>
          <a:xfrm>
            <a:off x="5867400" y="3362325"/>
            <a:ext cx="457200" cy="457200"/>
          </a:xfrm>
          <a:prstGeom prst="rect">
            <a:avLst/>
          </a:prstGeom>
        </p:spPr>
      </p:pic>
      <p:pic>
        <p:nvPicPr>
          <p:cNvPr id="9" name="Image 7" descr="preencoded.png"/>
          <p:cNvPicPr>
            <a:picLocks noChangeAspect="1"/>
          </p:cNvPicPr>
          <p:nvPr/>
        </p:nvPicPr>
        <p:blipFill>
          <a:blip r:embed="rId10"/>
          <a:stretch>
            <a:fillRect/>
          </a:stretch>
        </p:blipFill>
        <p:spPr>
          <a:xfrm>
            <a:off x="6019800" y="3514725"/>
            <a:ext cx="152400" cy="152400"/>
          </a:xfrm>
          <a:prstGeom prst="rect">
            <a:avLst/>
          </a:prstGeom>
        </p:spPr>
      </p:pic>
      <p:pic>
        <p:nvPicPr>
          <p:cNvPr id="10" name="Image 8" descr="preencoded.png"/>
          <p:cNvPicPr>
            <a:picLocks noChangeAspect="1"/>
          </p:cNvPicPr>
          <p:nvPr/>
        </p:nvPicPr>
        <p:blipFill>
          <a:blip r:embed="rId11"/>
          <a:stretch>
            <a:fillRect/>
          </a:stretch>
        </p:blipFill>
        <p:spPr>
          <a:xfrm>
            <a:off x="5486400" y="3895725"/>
            <a:ext cx="1219200" cy="28575"/>
          </a:xfrm>
          <a:prstGeom prst="rect">
            <a:avLst/>
          </a:prstGeom>
        </p:spPr>
      </p:pic>
      <p:pic>
        <p:nvPicPr>
          <p:cNvPr id="11" name="Image 9" descr="preencoded.png"/>
          <p:cNvPicPr>
            <a:picLocks noChangeAspect="1"/>
          </p:cNvPicPr>
          <p:nvPr/>
        </p:nvPicPr>
        <p:blipFill>
          <a:blip r:embed="rId12"/>
          <a:stretch>
            <a:fillRect/>
          </a:stretch>
        </p:blipFill>
        <p:spPr>
          <a:xfrm>
            <a:off x="6934200" y="2733675"/>
            <a:ext cx="2438400" cy="1714500"/>
          </a:xfrm>
          <a:prstGeom prst="rect">
            <a:avLst/>
          </a:prstGeom>
        </p:spPr>
      </p:pic>
      <p:pic>
        <p:nvPicPr>
          <p:cNvPr id="12" name="Image 10" descr="preencoded.png"/>
          <p:cNvPicPr>
            <a:picLocks noChangeAspect="1"/>
          </p:cNvPicPr>
          <p:nvPr/>
        </p:nvPicPr>
        <p:blipFill>
          <a:blip r:embed="rId13"/>
          <a:stretch>
            <a:fillRect/>
          </a:stretch>
        </p:blipFill>
        <p:spPr>
          <a:xfrm>
            <a:off x="7848600" y="2886075"/>
            <a:ext cx="609600" cy="609600"/>
          </a:xfrm>
          <a:prstGeom prst="rect">
            <a:avLst/>
          </a:prstGeom>
        </p:spPr>
      </p:pic>
      <p:pic>
        <p:nvPicPr>
          <p:cNvPr id="13" name="Image 11" descr="preencoded.png"/>
          <p:cNvPicPr>
            <a:picLocks noChangeAspect="1"/>
          </p:cNvPicPr>
          <p:nvPr/>
        </p:nvPicPr>
        <p:blipFill>
          <a:blip r:embed="rId14"/>
          <a:stretch>
            <a:fillRect/>
          </a:stretch>
        </p:blipFill>
        <p:spPr>
          <a:xfrm>
            <a:off x="8024812" y="3038475"/>
            <a:ext cx="257175" cy="304800"/>
          </a:xfrm>
          <a:prstGeom prst="rect">
            <a:avLst/>
          </a:prstGeom>
        </p:spPr>
      </p:pic>
      <p:pic>
        <p:nvPicPr>
          <p:cNvPr id="14" name="Image 12" descr="preencoded.png"/>
          <p:cNvPicPr>
            <a:picLocks noChangeAspect="1"/>
          </p:cNvPicPr>
          <p:nvPr/>
        </p:nvPicPr>
        <p:blipFill>
          <a:blip r:embed="rId15"/>
          <a:stretch>
            <a:fillRect/>
          </a:stretch>
        </p:blipFill>
        <p:spPr>
          <a:xfrm>
            <a:off x="381000" y="5419725"/>
            <a:ext cx="3657600" cy="1066800"/>
          </a:xfrm>
          <a:prstGeom prst="rect">
            <a:avLst/>
          </a:prstGeom>
        </p:spPr>
      </p:pic>
      <p:pic>
        <p:nvPicPr>
          <p:cNvPr id="15" name="Image 13" descr="preencoded.png"/>
          <p:cNvPicPr>
            <a:picLocks noChangeAspect="1"/>
          </p:cNvPicPr>
          <p:nvPr/>
        </p:nvPicPr>
        <p:blipFill>
          <a:blip r:embed="rId16"/>
          <a:stretch>
            <a:fillRect/>
          </a:stretch>
        </p:blipFill>
        <p:spPr>
          <a:xfrm>
            <a:off x="533400" y="5610225"/>
            <a:ext cx="133350" cy="152400"/>
          </a:xfrm>
          <a:prstGeom prst="rect">
            <a:avLst/>
          </a:prstGeom>
        </p:spPr>
      </p:pic>
      <p:pic>
        <p:nvPicPr>
          <p:cNvPr id="16" name="Image 14" descr="preencoded.png"/>
          <p:cNvPicPr>
            <a:picLocks noChangeAspect="1"/>
          </p:cNvPicPr>
          <p:nvPr/>
        </p:nvPicPr>
        <p:blipFill>
          <a:blip r:embed="rId17"/>
          <a:stretch>
            <a:fillRect/>
          </a:stretch>
        </p:blipFill>
        <p:spPr>
          <a:xfrm>
            <a:off x="4267200" y="5419725"/>
            <a:ext cx="3657600" cy="1066800"/>
          </a:xfrm>
          <a:prstGeom prst="rect">
            <a:avLst/>
          </a:prstGeom>
        </p:spPr>
      </p:pic>
      <p:pic>
        <p:nvPicPr>
          <p:cNvPr id="17" name="Image 15" descr="preencoded.png"/>
          <p:cNvPicPr>
            <a:picLocks noChangeAspect="1"/>
          </p:cNvPicPr>
          <p:nvPr/>
        </p:nvPicPr>
        <p:blipFill>
          <a:blip r:embed="rId18"/>
          <a:stretch>
            <a:fillRect/>
          </a:stretch>
        </p:blipFill>
        <p:spPr>
          <a:xfrm>
            <a:off x="4419600" y="5610225"/>
            <a:ext cx="152400" cy="152400"/>
          </a:xfrm>
          <a:prstGeom prst="rect">
            <a:avLst/>
          </a:prstGeom>
        </p:spPr>
      </p:pic>
      <p:pic>
        <p:nvPicPr>
          <p:cNvPr id="18" name="Image 16" descr="preencoded.png"/>
          <p:cNvPicPr>
            <a:picLocks noChangeAspect="1"/>
          </p:cNvPicPr>
          <p:nvPr/>
        </p:nvPicPr>
        <p:blipFill>
          <a:blip r:embed="rId17"/>
          <a:stretch>
            <a:fillRect/>
          </a:stretch>
        </p:blipFill>
        <p:spPr>
          <a:xfrm>
            <a:off x="8153400" y="5419725"/>
            <a:ext cx="3657600" cy="1066800"/>
          </a:xfrm>
          <a:prstGeom prst="rect">
            <a:avLst/>
          </a:prstGeom>
        </p:spPr>
      </p:pic>
      <p:pic>
        <p:nvPicPr>
          <p:cNvPr id="19" name="Image 17" descr="preencoded.png"/>
          <p:cNvPicPr>
            <a:picLocks noChangeAspect="1"/>
          </p:cNvPicPr>
          <p:nvPr/>
        </p:nvPicPr>
        <p:blipFill>
          <a:blip r:embed="rId19"/>
          <a:stretch>
            <a:fillRect/>
          </a:stretch>
        </p:blipFill>
        <p:spPr>
          <a:xfrm>
            <a:off x="8305800" y="5610225"/>
            <a:ext cx="190500" cy="152400"/>
          </a:xfrm>
          <a:prstGeom prst="rect">
            <a:avLst/>
          </a:prstGeom>
        </p:spPr>
      </p:pic>
      <p:pic>
        <p:nvPicPr>
          <p:cNvPr id="20" name="Image 18" descr="preencoded.png"/>
          <p:cNvPicPr>
            <a:picLocks noChangeAspect="1"/>
          </p:cNvPicPr>
          <p:nvPr/>
        </p:nvPicPr>
        <p:blipFill>
          <a:blip r:embed="rId20"/>
          <a:stretch>
            <a:fillRect/>
          </a:stretch>
        </p:blipFill>
        <p:spPr>
          <a:xfrm>
            <a:off x="381000" y="6715125"/>
            <a:ext cx="11430000" cy="533400"/>
          </a:xfrm>
          <a:prstGeom prst="rect">
            <a:avLst/>
          </a:prstGeom>
        </p:spPr>
      </p:pic>
      <p:sp>
        <p:nvSpPr>
          <p:cNvPr id="21" name="Text 0"/>
          <p:cNvSpPr/>
          <p:nvPr/>
        </p:nvSpPr>
        <p:spPr>
          <a:xfrm>
            <a:off x="381000" y="228600"/>
            <a:ext cx="13716000" cy="381000"/>
          </a:xfrm>
          <a:prstGeom prst="rect">
            <a:avLst/>
          </a:prstGeom>
          <a:noFill/>
          <a:ln/>
        </p:spPr>
        <p:txBody>
          <a:bodyPr wrap="square" lIns="0" tIns="0" rIns="0" bIns="0" rtlCol="0" anchor="t"/>
          <a:lstStyle/>
          <a:p>
            <a:pPr marL="0" indent="0">
              <a:lnSpc>
                <a:spcPts val="3000"/>
              </a:lnSpc>
              <a:buNone/>
            </a:pPr>
            <a:r>
              <a:rPr lang="en-US" sz="2700" b="1">
                <a:solidFill>
                  <a:srgbClr val="FFFFFF"/>
                </a:solidFill>
                <a:latin typeface="ui-sans-serif" pitchFamily="34" charset="0"/>
                <a:ea typeface="ui-sans-serif" pitchFamily="34" charset="-122"/>
                <a:cs typeface="ui-sans-serif" pitchFamily="34" charset="-120"/>
              </a:rPr>
              <a:t>The Synergy of ERP and eCommerce</a:t>
            </a:r>
            <a:endParaRPr lang="en-US" sz="2700"/>
          </a:p>
        </p:txBody>
      </p:sp>
      <p:sp>
        <p:nvSpPr>
          <p:cNvPr id="22" name="Text 1"/>
          <p:cNvSpPr/>
          <p:nvPr/>
        </p:nvSpPr>
        <p:spPr>
          <a:xfrm>
            <a:off x="381000" y="1219200"/>
            <a:ext cx="11430000" cy="1114425"/>
          </a:xfrm>
          <a:prstGeom prst="rect">
            <a:avLst/>
          </a:prstGeom>
          <a:noFill/>
          <a:ln/>
        </p:spPr>
        <p:txBody>
          <a:bodyPr wrap="square" lIns="0" tIns="0" rIns="0" bIns="0" rtlCol="0" anchor="t"/>
          <a:lstStyle/>
          <a:p>
            <a:pPr marL="0" indent="0">
              <a:lnSpc>
                <a:spcPts val="2925"/>
              </a:lnSpc>
              <a:buNone/>
            </a:pPr>
            <a:r>
              <a:rPr lang="en-US" sz="1800">
                <a:solidFill>
                  <a:srgbClr val="374151"/>
                </a:solidFill>
                <a:latin typeface="ui-sans-serif" pitchFamily="34" charset="0"/>
                <a:ea typeface="ui-sans-serif" pitchFamily="34" charset="-122"/>
                <a:cs typeface="ui-sans-serif" pitchFamily="34" charset="-120"/>
              </a:rPr>
              <a:t>In today's rapidly evolving digital landscape, businesses face increasing pressure to deliver seamless customer experiences while maintaining operational efficiency. This necessitates bridging the gap between customer-facing sales channels and internal operational systems.</a:t>
            </a:r>
            <a:endParaRPr lang="en-US" sz="1800"/>
          </a:p>
        </p:txBody>
      </p:sp>
      <p:sp>
        <p:nvSpPr>
          <p:cNvPr id="23" name="Text 2"/>
          <p:cNvSpPr/>
          <p:nvPr/>
        </p:nvSpPr>
        <p:spPr>
          <a:xfrm>
            <a:off x="2971800" y="3476625"/>
            <a:ext cx="2133600" cy="533400"/>
          </a:xfrm>
          <a:prstGeom prst="rect">
            <a:avLst/>
          </a:prstGeom>
          <a:noFill/>
          <a:ln/>
        </p:spPr>
        <p:txBody>
          <a:bodyPr wrap="square" lIns="0" tIns="0" rIns="0" bIns="0" rtlCol="0" anchor="t"/>
          <a:lstStyle/>
          <a:p>
            <a:pPr marL="0" indent="0" algn="ctr">
              <a:lnSpc>
                <a:spcPts val="2100"/>
              </a:lnSpc>
              <a:buNone/>
            </a:pPr>
            <a:r>
              <a:rPr lang="en-US" sz="1500" b="1">
                <a:solidFill>
                  <a:srgbClr val="581C87"/>
                </a:solidFill>
                <a:latin typeface="ui-sans-serif" pitchFamily="34" charset="0"/>
                <a:ea typeface="ui-sans-serif" pitchFamily="34" charset="-122"/>
                <a:cs typeface="ui-sans-serif" pitchFamily="34" charset="-120"/>
              </a:rPr>
              <a:t>Enterprise Resource Planning</a:t>
            </a:r>
            <a:endParaRPr lang="en-US" sz="1500"/>
          </a:p>
        </p:txBody>
      </p:sp>
      <p:sp>
        <p:nvSpPr>
          <p:cNvPr id="24" name="Text 3"/>
          <p:cNvSpPr/>
          <p:nvPr/>
        </p:nvSpPr>
        <p:spPr>
          <a:xfrm>
            <a:off x="2971800" y="4010025"/>
            <a:ext cx="2133600" cy="381000"/>
          </a:xfrm>
          <a:prstGeom prst="rect">
            <a:avLst/>
          </a:prstGeom>
          <a:noFill/>
          <a:ln/>
        </p:spPr>
        <p:txBody>
          <a:bodyPr wrap="square" lIns="0" tIns="0" rIns="0" bIns="0" rtlCol="0" anchor="t"/>
          <a:lstStyle/>
          <a:p>
            <a:pPr marL="0" indent="0" algn="ctr">
              <a:lnSpc>
                <a:spcPts val="1500"/>
              </a:lnSpc>
              <a:buNone/>
            </a:pPr>
            <a:r>
              <a:rPr lang="en-US" sz="1050">
                <a:solidFill>
                  <a:srgbClr val="4B5563"/>
                </a:solidFill>
                <a:latin typeface="ui-sans-serif" pitchFamily="34" charset="0"/>
                <a:ea typeface="ui-sans-serif" pitchFamily="34" charset="-122"/>
                <a:cs typeface="ui-sans-serif" pitchFamily="34" charset="-120"/>
              </a:rPr>
              <a:t>Internal operations management</a:t>
            </a:r>
            <a:endParaRPr lang="en-US" sz="1050"/>
          </a:p>
        </p:txBody>
      </p:sp>
      <p:sp>
        <p:nvSpPr>
          <p:cNvPr id="25" name="Text 4"/>
          <p:cNvSpPr/>
          <p:nvPr/>
        </p:nvSpPr>
        <p:spPr>
          <a:xfrm>
            <a:off x="7086600" y="3571875"/>
            <a:ext cx="2133600" cy="533400"/>
          </a:xfrm>
          <a:prstGeom prst="rect">
            <a:avLst/>
          </a:prstGeom>
          <a:noFill/>
          <a:ln/>
        </p:spPr>
        <p:txBody>
          <a:bodyPr wrap="square" lIns="0" tIns="0" rIns="0" bIns="0" rtlCol="0" anchor="t"/>
          <a:lstStyle/>
          <a:p>
            <a:pPr marL="0" indent="0" algn="ctr">
              <a:lnSpc>
                <a:spcPts val="2100"/>
              </a:lnSpc>
              <a:buNone/>
            </a:pPr>
            <a:r>
              <a:rPr lang="en-US" sz="1500" b="1">
                <a:solidFill>
                  <a:srgbClr val="60A5FA"/>
                </a:solidFill>
                <a:latin typeface="ui-sans-serif" pitchFamily="34" charset="0"/>
                <a:ea typeface="ui-sans-serif" pitchFamily="34" charset="-122"/>
                <a:cs typeface="ui-sans-serif" pitchFamily="34" charset="-120"/>
              </a:rPr>
              <a:t>eCommerce Platform</a:t>
            </a:r>
            <a:endParaRPr lang="en-US" sz="1500"/>
          </a:p>
        </p:txBody>
      </p:sp>
      <p:sp>
        <p:nvSpPr>
          <p:cNvPr id="26" name="Text 5"/>
          <p:cNvSpPr/>
          <p:nvPr/>
        </p:nvSpPr>
        <p:spPr>
          <a:xfrm>
            <a:off x="6873240" y="4105275"/>
            <a:ext cx="2560320" cy="190500"/>
          </a:xfrm>
          <a:prstGeom prst="rect">
            <a:avLst/>
          </a:prstGeom>
          <a:noFill/>
          <a:ln/>
        </p:spPr>
        <p:txBody>
          <a:bodyPr wrap="square" lIns="0" tIns="0" rIns="0" bIns="0" rtlCol="0" anchor="t"/>
          <a:lstStyle/>
          <a:p>
            <a:pPr marL="0" indent="0" algn="ctr">
              <a:lnSpc>
                <a:spcPts val="1500"/>
              </a:lnSpc>
              <a:buNone/>
            </a:pPr>
            <a:r>
              <a:rPr lang="en-US" sz="1050">
                <a:solidFill>
                  <a:srgbClr val="4B5563"/>
                </a:solidFill>
                <a:latin typeface="ui-sans-serif" pitchFamily="34" charset="0"/>
                <a:ea typeface="ui-sans-serif" pitchFamily="34" charset="-122"/>
                <a:cs typeface="ui-sans-serif" pitchFamily="34" charset="-120"/>
              </a:rPr>
              <a:t>Customer-facing sales channel</a:t>
            </a:r>
            <a:endParaRPr lang="en-US" sz="1050"/>
          </a:p>
        </p:txBody>
      </p:sp>
      <p:sp>
        <p:nvSpPr>
          <p:cNvPr id="27" name="Text 6"/>
          <p:cNvSpPr/>
          <p:nvPr/>
        </p:nvSpPr>
        <p:spPr>
          <a:xfrm>
            <a:off x="381000" y="4924425"/>
            <a:ext cx="11430000" cy="266700"/>
          </a:xfrm>
          <a:prstGeom prst="rect">
            <a:avLst/>
          </a:prstGeom>
          <a:noFill/>
          <a:ln/>
        </p:spPr>
        <p:txBody>
          <a:bodyPr wrap="square" lIns="0" tIns="0" rIns="0" bIns="0" rtlCol="0" anchor="t"/>
          <a:lstStyle/>
          <a:p>
            <a:pPr marL="0" indent="0" algn="ctr">
              <a:lnSpc>
                <a:spcPts val="2100"/>
              </a:lnSpc>
              <a:buNone/>
            </a:pPr>
            <a:r>
              <a:rPr lang="en-US" sz="1500" b="1">
                <a:solidFill>
                  <a:srgbClr val="1F2937"/>
                </a:solidFill>
                <a:latin typeface="ui-sans-serif" pitchFamily="34" charset="0"/>
                <a:ea typeface="ui-sans-serif" pitchFamily="34" charset="-122"/>
                <a:cs typeface="ui-sans-serif" pitchFamily="34" charset="-120"/>
              </a:rPr>
              <a:t>Strategic Integration Benefits</a:t>
            </a:r>
            <a:endParaRPr lang="en-US" sz="1500"/>
          </a:p>
        </p:txBody>
      </p:sp>
      <p:sp>
        <p:nvSpPr>
          <p:cNvPr id="28" name="Text 7"/>
          <p:cNvSpPr/>
          <p:nvPr/>
        </p:nvSpPr>
        <p:spPr>
          <a:xfrm>
            <a:off x="742950" y="5572125"/>
            <a:ext cx="1725930" cy="228600"/>
          </a:xfrm>
          <a:prstGeom prst="rect">
            <a:avLst/>
          </a:prstGeom>
          <a:noFill/>
          <a:ln/>
        </p:spPr>
        <p:txBody>
          <a:bodyPr wrap="square" lIns="0" tIns="0" rIns="0" bIns="0" rtlCol="0" anchor="t"/>
          <a:lstStyle/>
          <a:p>
            <a:pPr marL="0" indent="0">
              <a:lnSpc>
                <a:spcPts val="1800"/>
              </a:lnSpc>
              <a:buNone/>
            </a:pPr>
            <a:r>
              <a:rPr lang="en-US" sz="1200" b="1">
                <a:solidFill>
                  <a:srgbClr val="1F2937"/>
                </a:solidFill>
                <a:latin typeface="ui-sans-serif" pitchFamily="34" charset="0"/>
                <a:ea typeface="ui-sans-serif" pitchFamily="34" charset="-122"/>
                <a:cs typeface="ui-sans-serif" pitchFamily="34" charset="-120"/>
              </a:rPr>
              <a:t>Centralized Data</a:t>
            </a:r>
            <a:endParaRPr lang="en-US" sz="1200"/>
          </a:p>
        </p:txBody>
      </p:sp>
      <p:sp>
        <p:nvSpPr>
          <p:cNvPr id="29" name="Text 8"/>
          <p:cNvSpPr/>
          <p:nvPr/>
        </p:nvSpPr>
        <p:spPr>
          <a:xfrm>
            <a:off x="533400" y="5876925"/>
            <a:ext cx="3352800" cy="457200"/>
          </a:xfrm>
          <a:prstGeom prst="rect">
            <a:avLst/>
          </a:prstGeom>
          <a:noFill/>
          <a:ln/>
        </p:spPr>
        <p:txBody>
          <a:bodyPr wrap="square" lIns="0" tIns="0" rIns="0" bIns="0" rtlCol="0" anchor="t"/>
          <a:lstStyle/>
          <a:p>
            <a:pPr marL="0" indent="0">
              <a:lnSpc>
                <a:spcPts val="1800"/>
              </a:lnSpc>
              <a:buNone/>
            </a:pPr>
            <a:r>
              <a:rPr lang="en-US" sz="1200">
                <a:solidFill>
                  <a:srgbClr val="4B5563"/>
                </a:solidFill>
                <a:latin typeface="ui-sans-serif" pitchFamily="34" charset="0"/>
                <a:ea typeface="ui-sans-serif" pitchFamily="34" charset="-122"/>
                <a:cs typeface="ui-sans-serif" pitchFamily="34" charset="-120"/>
              </a:rPr>
              <a:t>Single source of truth across all business operations.</a:t>
            </a:r>
            <a:endParaRPr lang="en-US" sz="1200"/>
          </a:p>
        </p:txBody>
      </p:sp>
      <p:sp>
        <p:nvSpPr>
          <p:cNvPr id="30" name="Text 9"/>
          <p:cNvSpPr/>
          <p:nvPr/>
        </p:nvSpPr>
        <p:spPr>
          <a:xfrm>
            <a:off x="4648200" y="5572125"/>
            <a:ext cx="2460308" cy="228600"/>
          </a:xfrm>
          <a:prstGeom prst="rect">
            <a:avLst/>
          </a:prstGeom>
          <a:noFill/>
          <a:ln/>
        </p:spPr>
        <p:txBody>
          <a:bodyPr wrap="square" lIns="0" tIns="0" rIns="0" bIns="0" rtlCol="0" anchor="t"/>
          <a:lstStyle/>
          <a:p>
            <a:pPr marL="0" indent="0">
              <a:lnSpc>
                <a:spcPts val="1800"/>
              </a:lnSpc>
              <a:buNone/>
            </a:pPr>
            <a:r>
              <a:rPr lang="en-US" sz="1200" b="1">
                <a:solidFill>
                  <a:srgbClr val="1F2937"/>
                </a:solidFill>
                <a:latin typeface="ui-sans-serif" pitchFamily="34" charset="0"/>
                <a:ea typeface="ui-sans-serif" pitchFamily="34" charset="-122"/>
                <a:cs typeface="ui-sans-serif" pitchFamily="34" charset="-120"/>
              </a:rPr>
              <a:t>Streamlined Operations</a:t>
            </a:r>
            <a:endParaRPr lang="en-US" sz="1200"/>
          </a:p>
        </p:txBody>
      </p:sp>
      <p:sp>
        <p:nvSpPr>
          <p:cNvPr id="31" name="Text 10"/>
          <p:cNvSpPr/>
          <p:nvPr/>
        </p:nvSpPr>
        <p:spPr>
          <a:xfrm>
            <a:off x="4419600" y="5876925"/>
            <a:ext cx="3352800" cy="457200"/>
          </a:xfrm>
          <a:prstGeom prst="rect">
            <a:avLst/>
          </a:prstGeom>
          <a:noFill/>
          <a:ln/>
        </p:spPr>
        <p:txBody>
          <a:bodyPr wrap="square" lIns="0" tIns="0" rIns="0" bIns="0" rtlCol="0" anchor="t"/>
          <a:lstStyle/>
          <a:p>
            <a:pPr marL="0" indent="0">
              <a:lnSpc>
                <a:spcPts val="1800"/>
              </a:lnSpc>
              <a:buNone/>
            </a:pPr>
            <a:r>
              <a:rPr lang="en-US" sz="1200">
                <a:solidFill>
                  <a:srgbClr val="4B5563"/>
                </a:solidFill>
                <a:latin typeface="ui-sans-serif" pitchFamily="34" charset="0"/>
                <a:ea typeface="ui-sans-serif" pitchFamily="34" charset="-122"/>
                <a:cs typeface="ui-sans-serif" pitchFamily="34" charset="-120"/>
              </a:rPr>
              <a:t>Automated processes reduce manual effort and errors.</a:t>
            </a:r>
            <a:endParaRPr lang="en-US" sz="1200"/>
          </a:p>
        </p:txBody>
      </p:sp>
      <p:sp>
        <p:nvSpPr>
          <p:cNvPr id="32" name="Text 11"/>
          <p:cNvSpPr/>
          <p:nvPr/>
        </p:nvSpPr>
        <p:spPr>
          <a:xfrm>
            <a:off x="8572500" y="5572125"/>
            <a:ext cx="3258086" cy="228600"/>
          </a:xfrm>
          <a:prstGeom prst="rect">
            <a:avLst/>
          </a:prstGeom>
          <a:noFill/>
          <a:ln/>
        </p:spPr>
        <p:txBody>
          <a:bodyPr wrap="square" lIns="0" tIns="0" rIns="0" bIns="0" rtlCol="0" anchor="t"/>
          <a:lstStyle/>
          <a:p>
            <a:pPr marL="0" indent="0">
              <a:lnSpc>
                <a:spcPts val="1800"/>
              </a:lnSpc>
              <a:buNone/>
            </a:pPr>
            <a:r>
              <a:rPr lang="en-US" sz="1200" b="1">
                <a:solidFill>
                  <a:srgbClr val="1F2937"/>
                </a:solidFill>
                <a:latin typeface="ui-sans-serif" pitchFamily="34" charset="0"/>
                <a:ea typeface="ui-sans-serif" pitchFamily="34" charset="-122"/>
                <a:cs typeface="ui-sans-serif" pitchFamily="34" charset="-120"/>
              </a:rPr>
              <a:t>Enhanced Customer Experience</a:t>
            </a:r>
            <a:endParaRPr lang="en-US" sz="1200"/>
          </a:p>
        </p:txBody>
      </p:sp>
      <p:sp>
        <p:nvSpPr>
          <p:cNvPr id="33" name="Text 12"/>
          <p:cNvSpPr/>
          <p:nvPr/>
        </p:nvSpPr>
        <p:spPr>
          <a:xfrm>
            <a:off x="8305800" y="5876925"/>
            <a:ext cx="3352800" cy="457200"/>
          </a:xfrm>
          <a:prstGeom prst="rect">
            <a:avLst/>
          </a:prstGeom>
          <a:noFill/>
          <a:ln/>
        </p:spPr>
        <p:txBody>
          <a:bodyPr wrap="square" lIns="0" tIns="0" rIns="0" bIns="0" rtlCol="0" anchor="t"/>
          <a:lstStyle/>
          <a:p>
            <a:pPr marL="0" indent="0">
              <a:lnSpc>
                <a:spcPts val="1800"/>
              </a:lnSpc>
              <a:buNone/>
            </a:pPr>
            <a:r>
              <a:rPr lang="en-US" sz="1200">
                <a:solidFill>
                  <a:srgbClr val="4B5563"/>
                </a:solidFill>
                <a:latin typeface="ui-sans-serif" pitchFamily="34" charset="0"/>
                <a:ea typeface="ui-sans-serif" pitchFamily="34" charset="-122"/>
                <a:cs typeface="ui-sans-serif" pitchFamily="34" charset="-120"/>
              </a:rPr>
              <a:t>Consistent and personalized interactions across all touchpoints.</a:t>
            </a:r>
            <a:endParaRPr lang="en-US" sz="1200"/>
          </a:p>
        </p:txBody>
      </p:sp>
      <p:sp>
        <p:nvSpPr>
          <p:cNvPr id="34" name="Text 13"/>
          <p:cNvSpPr/>
          <p:nvPr/>
        </p:nvSpPr>
        <p:spPr>
          <a:xfrm>
            <a:off x="533400" y="6867525"/>
            <a:ext cx="13350240" cy="228600"/>
          </a:xfrm>
          <a:prstGeom prst="rect">
            <a:avLst/>
          </a:prstGeom>
          <a:noFill/>
          <a:ln/>
        </p:spPr>
        <p:txBody>
          <a:bodyPr wrap="square" lIns="0" tIns="0" rIns="0" bIns="0" rtlCol="0" anchor="t"/>
          <a:lstStyle/>
          <a:p>
            <a:pPr marL="0" indent="0">
              <a:lnSpc>
                <a:spcPts val="1800"/>
              </a:lnSpc>
              <a:buNone/>
            </a:pPr>
            <a:r>
              <a:rPr lang="en-US" sz="1200" b="1">
                <a:solidFill>
                  <a:srgbClr val="374151"/>
                </a:solidFill>
                <a:latin typeface="ui-sans-serif" pitchFamily="34" charset="0"/>
                <a:ea typeface="ui-sans-serif" pitchFamily="34" charset="-122"/>
                <a:cs typeface="ui-sans-serif" pitchFamily="34" charset="-120"/>
              </a:rPr>
              <a:t>Key Insight:</a:t>
            </a:r>
            <a:r>
              <a:rPr lang="en-US" sz="1200">
                <a:solidFill>
                  <a:srgbClr val="374151"/>
                </a:solidFill>
                <a:latin typeface="ui-sans-serif" pitchFamily="34" charset="0"/>
                <a:ea typeface="ui-sans-serif" pitchFamily="34" charset="-122"/>
                <a:cs typeface="ui-sans-serif" pitchFamily="34" charset="-120"/>
              </a:rPr>
              <a:t> Integration of ERP and eCommerce is no longer a luxury but a strategic imperative for sustained competitiveness and growth.</a:t>
            </a:r>
            <a:endParaRPr lang="en-US" sz="1200"/>
          </a:p>
        </p:txBody>
      </p:sp>
      <p:pic>
        <p:nvPicPr>
          <p:cNvPr id="35" name="Picture 34">
            <a:extLst>
              <a:ext uri="{FF2B5EF4-FFF2-40B4-BE49-F238E27FC236}">
                <a16:creationId xmlns:a16="http://schemas.microsoft.com/office/drawing/2014/main" id="{40F5445F-1FE5-410D-B882-F4CEF80F6A12}"/>
              </a:ext>
            </a:extLst>
          </p:cNvPr>
          <p:cNvPicPr>
            <a:picLocks noChangeAspect="1"/>
          </p:cNvPicPr>
          <p:nvPr/>
        </p:nvPicPr>
        <p:blipFill>
          <a:blip r:embed="rId21"/>
          <a:stretch>
            <a:fillRect/>
          </a:stretch>
        </p:blipFill>
        <p:spPr>
          <a:xfrm>
            <a:off x="10293251" y="145975"/>
            <a:ext cx="1800186" cy="36803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2192000" cy="6858000"/>
          </a:xfrm>
          <a:prstGeom prst="rect">
            <a:avLst/>
          </a:prstGeom>
        </p:spPr>
      </p:pic>
      <p:pic>
        <p:nvPicPr>
          <p:cNvPr id="3" name="Image 1" descr="preencoded.png"/>
          <p:cNvPicPr>
            <a:picLocks noChangeAspect="1"/>
          </p:cNvPicPr>
          <p:nvPr/>
        </p:nvPicPr>
        <p:blipFill>
          <a:blip r:embed="rId4"/>
          <a:stretch>
            <a:fillRect/>
          </a:stretch>
        </p:blipFill>
        <p:spPr>
          <a:xfrm>
            <a:off x="0" y="0"/>
            <a:ext cx="12192000" cy="838200"/>
          </a:xfrm>
          <a:prstGeom prst="rect">
            <a:avLst/>
          </a:prstGeom>
        </p:spPr>
      </p:pic>
      <p:pic>
        <p:nvPicPr>
          <p:cNvPr id="4" name="Image 2" descr="preencoded.png"/>
          <p:cNvPicPr>
            <a:picLocks noChangeAspect="1"/>
          </p:cNvPicPr>
          <p:nvPr/>
        </p:nvPicPr>
        <p:blipFill>
          <a:blip r:embed="rId5"/>
          <a:stretch>
            <a:fillRect/>
          </a:stretch>
        </p:blipFill>
        <p:spPr>
          <a:xfrm>
            <a:off x="381000" y="1104900"/>
            <a:ext cx="171450" cy="228600"/>
          </a:xfrm>
          <a:prstGeom prst="rect">
            <a:avLst/>
          </a:prstGeom>
        </p:spPr>
      </p:pic>
      <p:pic>
        <p:nvPicPr>
          <p:cNvPr id="5" name="Image 3" descr="preencoded.png"/>
          <p:cNvPicPr>
            <a:picLocks noChangeAspect="1"/>
          </p:cNvPicPr>
          <p:nvPr/>
        </p:nvPicPr>
        <p:blipFill>
          <a:blip r:embed="rId6"/>
          <a:stretch>
            <a:fillRect/>
          </a:stretch>
        </p:blipFill>
        <p:spPr>
          <a:xfrm>
            <a:off x="381000" y="1524000"/>
            <a:ext cx="5486400" cy="990600"/>
          </a:xfrm>
          <a:prstGeom prst="rect">
            <a:avLst/>
          </a:prstGeom>
        </p:spPr>
      </p:pic>
      <p:pic>
        <p:nvPicPr>
          <p:cNvPr id="6" name="Image 4" descr="preencoded.png"/>
          <p:cNvPicPr>
            <a:picLocks noChangeAspect="1"/>
          </p:cNvPicPr>
          <p:nvPr/>
        </p:nvPicPr>
        <p:blipFill>
          <a:blip r:embed="rId7"/>
          <a:stretch>
            <a:fillRect/>
          </a:stretch>
        </p:blipFill>
        <p:spPr>
          <a:xfrm>
            <a:off x="533400" y="1676400"/>
            <a:ext cx="200025" cy="304800"/>
          </a:xfrm>
          <a:prstGeom prst="rect">
            <a:avLst/>
          </a:prstGeom>
        </p:spPr>
      </p:pic>
      <p:pic>
        <p:nvPicPr>
          <p:cNvPr id="7" name="Image 5" descr="preencoded.png"/>
          <p:cNvPicPr>
            <a:picLocks noChangeAspect="1"/>
          </p:cNvPicPr>
          <p:nvPr/>
        </p:nvPicPr>
        <p:blipFill>
          <a:blip r:embed="rId6"/>
          <a:stretch>
            <a:fillRect/>
          </a:stretch>
        </p:blipFill>
        <p:spPr>
          <a:xfrm>
            <a:off x="381000" y="2667000"/>
            <a:ext cx="5486400" cy="990600"/>
          </a:xfrm>
          <a:prstGeom prst="rect">
            <a:avLst/>
          </a:prstGeom>
        </p:spPr>
      </p:pic>
      <p:pic>
        <p:nvPicPr>
          <p:cNvPr id="8" name="Image 6" descr="preencoded.png"/>
          <p:cNvPicPr>
            <a:picLocks noChangeAspect="1"/>
          </p:cNvPicPr>
          <p:nvPr/>
        </p:nvPicPr>
        <p:blipFill>
          <a:blip r:embed="rId8"/>
          <a:stretch>
            <a:fillRect/>
          </a:stretch>
        </p:blipFill>
        <p:spPr>
          <a:xfrm>
            <a:off x="533400" y="2819400"/>
            <a:ext cx="228600" cy="304800"/>
          </a:xfrm>
          <a:prstGeom prst="rect">
            <a:avLst/>
          </a:prstGeom>
        </p:spPr>
      </p:pic>
      <p:pic>
        <p:nvPicPr>
          <p:cNvPr id="9" name="Image 7" descr="preencoded.png"/>
          <p:cNvPicPr>
            <a:picLocks noChangeAspect="1"/>
          </p:cNvPicPr>
          <p:nvPr/>
        </p:nvPicPr>
        <p:blipFill>
          <a:blip r:embed="rId6"/>
          <a:stretch>
            <a:fillRect/>
          </a:stretch>
        </p:blipFill>
        <p:spPr>
          <a:xfrm>
            <a:off x="381000" y="3810000"/>
            <a:ext cx="5486400" cy="990600"/>
          </a:xfrm>
          <a:prstGeom prst="rect">
            <a:avLst/>
          </a:prstGeom>
        </p:spPr>
      </p:pic>
      <p:pic>
        <p:nvPicPr>
          <p:cNvPr id="10" name="Image 8" descr="preencoded.png"/>
          <p:cNvPicPr>
            <a:picLocks noChangeAspect="1"/>
          </p:cNvPicPr>
          <p:nvPr/>
        </p:nvPicPr>
        <p:blipFill>
          <a:blip r:embed="rId9"/>
          <a:stretch>
            <a:fillRect/>
          </a:stretch>
        </p:blipFill>
        <p:spPr>
          <a:xfrm>
            <a:off x="533400" y="3962400"/>
            <a:ext cx="257175" cy="304800"/>
          </a:xfrm>
          <a:prstGeom prst="rect">
            <a:avLst/>
          </a:prstGeom>
        </p:spPr>
      </p:pic>
      <p:pic>
        <p:nvPicPr>
          <p:cNvPr id="11" name="Image 9" descr="preencoded.png"/>
          <p:cNvPicPr>
            <a:picLocks noChangeAspect="1"/>
          </p:cNvPicPr>
          <p:nvPr/>
        </p:nvPicPr>
        <p:blipFill>
          <a:blip r:embed="rId10"/>
          <a:stretch>
            <a:fillRect/>
          </a:stretch>
        </p:blipFill>
        <p:spPr>
          <a:xfrm>
            <a:off x="6324600" y="1104900"/>
            <a:ext cx="228600" cy="228600"/>
          </a:xfrm>
          <a:prstGeom prst="rect">
            <a:avLst/>
          </a:prstGeom>
        </p:spPr>
      </p:pic>
      <p:pic>
        <p:nvPicPr>
          <p:cNvPr id="12" name="Image 10" descr="preencoded.png"/>
          <p:cNvPicPr>
            <a:picLocks noChangeAspect="1"/>
          </p:cNvPicPr>
          <p:nvPr/>
        </p:nvPicPr>
        <p:blipFill>
          <a:blip r:embed="rId11"/>
          <a:stretch>
            <a:fillRect/>
          </a:stretch>
        </p:blipFill>
        <p:spPr>
          <a:xfrm>
            <a:off x="6324600" y="1524000"/>
            <a:ext cx="5486400" cy="990600"/>
          </a:xfrm>
          <a:prstGeom prst="rect">
            <a:avLst/>
          </a:prstGeom>
        </p:spPr>
      </p:pic>
      <p:pic>
        <p:nvPicPr>
          <p:cNvPr id="13" name="Image 11" descr="preencoded.png"/>
          <p:cNvPicPr>
            <a:picLocks noChangeAspect="1"/>
          </p:cNvPicPr>
          <p:nvPr/>
        </p:nvPicPr>
        <p:blipFill>
          <a:blip r:embed="rId12"/>
          <a:stretch>
            <a:fillRect/>
          </a:stretch>
        </p:blipFill>
        <p:spPr>
          <a:xfrm>
            <a:off x="6477000" y="1676400"/>
            <a:ext cx="257175" cy="304800"/>
          </a:xfrm>
          <a:prstGeom prst="rect">
            <a:avLst/>
          </a:prstGeom>
        </p:spPr>
      </p:pic>
      <p:pic>
        <p:nvPicPr>
          <p:cNvPr id="14" name="Image 12" descr="preencoded.png"/>
          <p:cNvPicPr>
            <a:picLocks noChangeAspect="1"/>
          </p:cNvPicPr>
          <p:nvPr/>
        </p:nvPicPr>
        <p:blipFill>
          <a:blip r:embed="rId11"/>
          <a:stretch>
            <a:fillRect/>
          </a:stretch>
        </p:blipFill>
        <p:spPr>
          <a:xfrm>
            <a:off x="6324600" y="2667000"/>
            <a:ext cx="5486400" cy="990600"/>
          </a:xfrm>
          <a:prstGeom prst="rect">
            <a:avLst/>
          </a:prstGeom>
        </p:spPr>
      </p:pic>
      <p:pic>
        <p:nvPicPr>
          <p:cNvPr id="15" name="Image 13" descr="preencoded.png"/>
          <p:cNvPicPr>
            <a:picLocks noChangeAspect="1"/>
          </p:cNvPicPr>
          <p:nvPr/>
        </p:nvPicPr>
        <p:blipFill>
          <a:blip r:embed="rId13"/>
          <a:stretch>
            <a:fillRect/>
          </a:stretch>
        </p:blipFill>
        <p:spPr>
          <a:xfrm>
            <a:off x="6477000" y="2819400"/>
            <a:ext cx="228600" cy="304800"/>
          </a:xfrm>
          <a:prstGeom prst="rect">
            <a:avLst/>
          </a:prstGeom>
        </p:spPr>
      </p:pic>
      <p:pic>
        <p:nvPicPr>
          <p:cNvPr id="16" name="Image 14" descr="preencoded.png"/>
          <p:cNvPicPr>
            <a:picLocks noChangeAspect="1"/>
          </p:cNvPicPr>
          <p:nvPr/>
        </p:nvPicPr>
        <p:blipFill>
          <a:blip r:embed="rId11"/>
          <a:stretch>
            <a:fillRect/>
          </a:stretch>
        </p:blipFill>
        <p:spPr>
          <a:xfrm>
            <a:off x="6324600" y="3810000"/>
            <a:ext cx="5486400" cy="990600"/>
          </a:xfrm>
          <a:prstGeom prst="rect">
            <a:avLst/>
          </a:prstGeom>
        </p:spPr>
      </p:pic>
      <p:pic>
        <p:nvPicPr>
          <p:cNvPr id="17" name="Image 15" descr="preencoded.png"/>
          <p:cNvPicPr>
            <a:picLocks noChangeAspect="1"/>
          </p:cNvPicPr>
          <p:nvPr/>
        </p:nvPicPr>
        <p:blipFill>
          <a:blip r:embed="rId14"/>
          <a:stretch>
            <a:fillRect/>
          </a:stretch>
        </p:blipFill>
        <p:spPr>
          <a:xfrm>
            <a:off x="6477000" y="3962400"/>
            <a:ext cx="285750" cy="304800"/>
          </a:xfrm>
          <a:prstGeom prst="rect">
            <a:avLst/>
          </a:prstGeom>
        </p:spPr>
      </p:pic>
      <p:pic>
        <p:nvPicPr>
          <p:cNvPr id="18" name="Image 16" descr="preencoded.png"/>
          <p:cNvPicPr>
            <a:picLocks noChangeAspect="1"/>
          </p:cNvPicPr>
          <p:nvPr/>
        </p:nvPicPr>
        <p:blipFill>
          <a:blip r:embed="rId15"/>
          <a:stretch>
            <a:fillRect/>
          </a:stretch>
        </p:blipFill>
        <p:spPr>
          <a:xfrm>
            <a:off x="381000" y="5181600"/>
            <a:ext cx="11430000" cy="571500"/>
          </a:xfrm>
          <a:prstGeom prst="rect">
            <a:avLst/>
          </a:prstGeom>
        </p:spPr>
      </p:pic>
      <p:pic>
        <p:nvPicPr>
          <p:cNvPr id="19" name="Image 17" descr="preencoded.png"/>
          <p:cNvPicPr>
            <a:picLocks noChangeAspect="1"/>
          </p:cNvPicPr>
          <p:nvPr/>
        </p:nvPicPr>
        <p:blipFill>
          <a:blip r:embed="rId16"/>
          <a:stretch>
            <a:fillRect/>
          </a:stretch>
        </p:blipFill>
        <p:spPr>
          <a:xfrm>
            <a:off x="533400" y="5334000"/>
            <a:ext cx="142875" cy="266700"/>
          </a:xfrm>
          <a:prstGeom prst="rect">
            <a:avLst/>
          </a:prstGeom>
        </p:spPr>
      </p:pic>
      <p:sp>
        <p:nvSpPr>
          <p:cNvPr id="20" name="Text 0"/>
          <p:cNvSpPr/>
          <p:nvPr/>
        </p:nvSpPr>
        <p:spPr>
          <a:xfrm>
            <a:off x="381000" y="228600"/>
            <a:ext cx="13716000" cy="381000"/>
          </a:xfrm>
          <a:prstGeom prst="rect">
            <a:avLst/>
          </a:prstGeom>
          <a:noFill/>
          <a:ln/>
        </p:spPr>
        <p:txBody>
          <a:bodyPr wrap="square" lIns="0" tIns="0" rIns="0" bIns="0" rtlCol="0" anchor="t"/>
          <a:lstStyle/>
          <a:p>
            <a:pPr marL="0" indent="0">
              <a:lnSpc>
                <a:spcPts val="3000"/>
              </a:lnSpc>
              <a:buNone/>
            </a:pPr>
            <a:r>
              <a:rPr lang="en-US" sz="2700" b="1">
                <a:solidFill>
                  <a:srgbClr val="FFFFFF"/>
                </a:solidFill>
                <a:latin typeface="ui-sans-serif" pitchFamily="34" charset="0"/>
                <a:ea typeface="ui-sans-serif" pitchFamily="34" charset="-122"/>
                <a:cs typeface="ui-sans-serif" pitchFamily="34" charset="-120"/>
              </a:rPr>
              <a:t>Strategic Benefits &amp; Operational Challenges</a:t>
            </a:r>
            <a:endParaRPr lang="en-US" sz="2700"/>
          </a:p>
        </p:txBody>
      </p:sp>
      <p:sp>
        <p:nvSpPr>
          <p:cNvPr id="21" name="Text 1"/>
          <p:cNvSpPr/>
          <p:nvPr/>
        </p:nvSpPr>
        <p:spPr>
          <a:xfrm>
            <a:off x="628650" y="1066800"/>
            <a:ext cx="5486400" cy="304800"/>
          </a:xfrm>
          <a:prstGeom prst="rect">
            <a:avLst/>
          </a:prstGeom>
          <a:noFill/>
          <a:ln/>
        </p:spPr>
        <p:txBody>
          <a:bodyPr wrap="square" lIns="0" tIns="0" rIns="0" bIns="0" rtlCol="0" anchor="t"/>
          <a:lstStyle/>
          <a:p>
            <a:pPr marL="0" indent="0">
              <a:lnSpc>
                <a:spcPts val="2400"/>
              </a:lnSpc>
              <a:buNone/>
            </a:pPr>
            <a:r>
              <a:rPr lang="en-US" sz="1800" b="1">
                <a:solidFill>
                  <a:srgbClr val="581C87"/>
                </a:solidFill>
                <a:latin typeface="ui-sans-serif" pitchFamily="34" charset="0"/>
                <a:ea typeface="ui-sans-serif" pitchFamily="34" charset="-122"/>
                <a:cs typeface="ui-sans-serif" pitchFamily="34" charset="-120"/>
              </a:rPr>
              <a:t>Strategic Benefits</a:t>
            </a:r>
            <a:endParaRPr lang="en-US" sz="1800"/>
          </a:p>
        </p:txBody>
      </p:sp>
      <p:sp>
        <p:nvSpPr>
          <p:cNvPr id="22" name="Text 2"/>
          <p:cNvSpPr/>
          <p:nvPr/>
        </p:nvSpPr>
        <p:spPr>
          <a:xfrm>
            <a:off x="847725" y="1676400"/>
            <a:ext cx="5840730" cy="228600"/>
          </a:xfrm>
          <a:prstGeom prst="rect">
            <a:avLst/>
          </a:prstGeom>
          <a:noFill/>
          <a:ln/>
        </p:spPr>
        <p:txBody>
          <a:bodyPr wrap="square" lIns="0" tIns="0" rIns="0" bIns="0" rtlCol="0" anchor="t"/>
          <a:lstStyle/>
          <a:p>
            <a:pPr marL="0" indent="0">
              <a:lnSpc>
                <a:spcPts val="1800"/>
              </a:lnSpc>
              <a:buNone/>
            </a:pPr>
            <a:r>
              <a:rPr lang="en-US" sz="1200" b="1">
                <a:solidFill>
                  <a:srgbClr val="1F2937"/>
                </a:solidFill>
                <a:latin typeface="ui-sans-serif" pitchFamily="34" charset="0"/>
                <a:ea typeface="ui-sans-serif" pitchFamily="34" charset="-122"/>
                <a:cs typeface="ui-sans-serif" pitchFamily="34" charset="-120"/>
              </a:rPr>
              <a:t>Centralized Data Management</a:t>
            </a:r>
            <a:endParaRPr lang="en-US" sz="1200"/>
          </a:p>
        </p:txBody>
      </p:sp>
      <p:sp>
        <p:nvSpPr>
          <p:cNvPr id="23" name="Text 3"/>
          <p:cNvSpPr/>
          <p:nvPr/>
        </p:nvSpPr>
        <p:spPr>
          <a:xfrm>
            <a:off x="847725" y="1905000"/>
            <a:ext cx="4867275" cy="457200"/>
          </a:xfrm>
          <a:prstGeom prst="rect">
            <a:avLst/>
          </a:prstGeom>
          <a:noFill/>
          <a:ln/>
        </p:spPr>
        <p:txBody>
          <a:bodyPr wrap="square" lIns="0" tIns="0" rIns="0" bIns="0" rtlCol="0" anchor="t"/>
          <a:lstStyle/>
          <a:p>
            <a:pPr marL="0" indent="0">
              <a:lnSpc>
                <a:spcPts val="1800"/>
              </a:lnSpc>
              <a:buNone/>
            </a:pPr>
            <a:r>
              <a:rPr lang="en-US" sz="1200">
                <a:solidFill>
                  <a:srgbClr val="4B5563"/>
                </a:solidFill>
                <a:latin typeface="ui-sans-serif" pitchFamily="34" charset="0"/>
                <a:ea typeface="ui-sans-serif" pitchFamily="34" charset="-122"/>
                <a:cs typeface="ui-sans-serif" pitchFamily="34" charset="-120"/>
              </a:rPr>
              <a:t>Unified system with "single source of truth" across all business operations.</a:t>
            </a:r>
            <a:endParaRPr lang="en-US" sz="1200"/>
          </a:p>
        </p:txBody>
      </p:sp>
      <p:sp>
        <p:nvSpPr>
          <p:cNvPr id="24" name="Text 4"/>
          <p:cNvSpPr/>
          <p:nvPr/>
        </p:nvSpPr>
        <p:spPr>
          <a:xfrm>
            <a:off x="876300" y="2819400"/>
            <a:ext cx="5806440" cy="228600"/>
          </a:xfrm>
          <a:prstGeom prst="rect">
            <a:avLst/>
          </a:prstGeom>
          <a:noFill/>
          <a:ln/>
        </p:spPr>
        <p:txBody>
          <a:bodyPr wrap="square" lIns="0" tIns="0" rIns="0" bIns="0" rtlCol="0" anchor="t"/>
          <a:lstStyle/>
          <a:p>
            <a:pPr marL="0" indent="0">
              <a:lnSpc>
                <a:spcPts val="1800"/>
              </a:lnSpc>
              <a:buNone/>
            </a:pPr>
            <a:r>
              <a:rPr lang="en-US" sz="1200" b="1">
                <a:solidFill>
                  <a:srgbClr val="1F2937"/>
                </a:solidFill>
                <a:latin typeface="ui-sans-serif" pitchFamily="34" charset="0"/>
                <a:ea typeface="ui-sans-serif" pitchFamily="34" charset="-122"/>
                <a:cs typeface="ui-sans-serif" pitchFamily="34" charset="-120"/>
              </a:rPr>
              <a:t>Streamlined Order Processing</a:t>
            </a:r>
            <a:endParaRPr lang="en-US" sz="1200"/>
          </a:p>
        </p:txBody>
      </p:sp>
      <p:sp>
        <p:nvSpPr>
          <p:cNvPr id="25" name="Text 5"/>
          <p:cNvSpPr/>
          <p:nvPr/>
        </p:nvSpPr>
        <p:spPr>
          <a:xfrm>
            <a:off x="876300" y="3048000"/>
            <a:ext cx="4838700" cy="457200"/>
          </a:xfrm>
          <a:prstGeom prst="rect">
            <a:avLst/>
          </a:prstGeom>
          <a:noFill/>
          <a:ln/>
        </p:spPr>
        <p:txBody>
          <a:bodyPr wrap="square" lIns="0" tIns="0" rIns="0" bIns="0" rtlCol="0" anchor="t"/>
          <a:lstStyle/>
          <a:p>
            <a:pPr marL="0" indent="0">
              <a:lnSpc>
                <a:spcPts val="1800"/>
              </a:lnSpc>
              <a:buNone/>
            </a:pPr>
            <a:r>
              <a:rPr lang="en-US" sz="1200">
                <a:solidFill>
                  <a:srgbClr val="4B5563"/>
                </a:solidFill>
                <a:latin typeface="ui-sans-serif" pitchFamily="34" charset="0"/>
                <a:ea typeface="ui-sans-serif" pitchFamily="34" charset="-122"/>
                <a:cs typeface="ui-sans-serif" pitchFamily="34" charset="-120"/>
              </a:rPr>
              <a:t>Automated order capture, fulfillment, and invoicing reduce errors and accelerate the order-to-cash cycle.</a:t>
            </a:r>
            <a:endParaRPr lang="en-US" sz="1200"/>
          </a:p>
        </p:txBody>
      </p:sp>
      <p:sp>
        <p:nvSpPr>
          <p:cNvPr id="26" name="Text 6"/>
          <p:cNvSpPr/>
          <p:nvPr/>
        </p:nvSpPr>
        <p:spPr>
          <a:xfrm>
            <a:off x="904875" y="3962400"/>
            <a:ext cx="5772150" cy="228600"/>
          </a:xfrm>
          <a:prstGeom prst="rect">
            <a:avLst/>
          </a:prstGeom>
          <a:noFill/>
          <a:ln/>
        </p:spPr>
        <p:txBody>
          <a:bodyPr wrap="square" lIns="0" tIns="0" rIns="0" bIns="0" rtlCol="0" anchor="t"/>
          <a:lstStyle/>
          <a:p>
            <a:pPr marL="0" indent="0">
              <a:lnSpc>
                <a:spcPts val="1800"/>
              </a:lnSpc>
              <a:buNone/>
            </a:pPr>
            <a:r>
              <a:rPr lang="en-US" sz="1200" b="1">
                <a:solidFill>
                  <a:srgbClr val="1F2937"/>
                </a:solidFill>
                <a:latin typeface="ui-sans-serif" pitchFamily="34" charset="0"/>
                <a:ea typeface="ui-sans-serif" pitchFamily="34" charset="-122"/>
                <a:cs typeface="ui-sans-serif" pitchFamily="34" charset="-120"/>
              </a:rPr>
              <a:t>Real-time Inventory Accuracy</a:t>
            </a:r>
            <a:endParaRPr lang="en-US" sz="1200"/>
          </a:p>
        </p:txBody>
      </p:sp>
      <p:sp>
        <p:nvSpPr>
          <p:cNvPr id="27" name="Text 7"/>
          <p:cNvSpPr/>
          <p:nvPr/>
        </p:nvSpPr>
        <p:spPr>
          <a:xfrm>
            <a:off x="904875" y="4191000"/>
            <a:ext cx="4810125" cy="457200"/>
          </a:xfrm>
          <a:prstGeom prst="rect">
            <a:avLst/>
          </a:prstGeom>
          <a:noFill/>
          <a:ln/>
        </p:spPr>
        <p:txBody>
          <a:bodyPr wrap="square" lIns="0" tIns="0" rIns="0" bIns="0" rtlCol="0" anchor="t"/>
          <a:lstStyle/>
          <a:p>
            <a:pPr marL="0" indent="0">
              <a:lnSpc>
                <a:spcPts val="1800"/>
              </a:lnSpc>
              <a:buNone/>
            </a:pPr>
            <a:r>
              <a:rPr lang="en-US" sz="1200">
                <a:solidFill>
                  <a:srgbClr val="4B5563"/>
                </a:solidFill>
                <a:latin typeface="ui-sans-serif" pitchFamily="34" charset="0"/>
                <a:ea typeface="ui-sans-serif" pitchFamily="34" charset="-122"/>
                <a:cs typeface="ui-sans-serif" pitchFamily="34" charset="-120"/>
              </a:rPr>
              <a:t>Synchronized inventory prevents overselling and improves stock management.</a:t>
            </a:r>
            <a:endParaRPr lang="en-US" sz="1200"/>
          </a:p>
        </p:txBody>
      </p:sp>
      <p:sp>
        <p:nvSpPr>
          <p:cNvPr id="28" name="Text 8"/>
          <p:cNvSpPr/>
          <p:nvPr/>
        </p:nvSpPr>
        <p:spPr>
          <a:xfrm>
            <a:off x="6629400" y="1066800"/>
            <a:ext cx="6583680" cy="304800"/>
          </a:xfrm>
          <a:prstGeom prst="rect">
            <a:avLst/>
          </a:prstGeom>
          <a:noFill/>
          <a:ln/>
        </p:spPr>
        <p:txBody>
          <a:bodyPr wrap="square" lIns="0" tIns="0" rIns="0" bIns="0" rtlCol="0" anchor="t"/>
          <a:lstStyle/>
          <a:p>
            <a:pPr marL="0" indent="0">
              <a:lnSpc>
                <a:spcPts val="2400"/>
              </a:lnSpc>
              <a:buNone/>
            </a:pPr>
            <a:r>
              <a:rPr lang="en-US" sz="1800" b="1">
                <a:solidFill>
                  <a:srgbClr val="F97316"/>
                </a:solidFill>
                <a:latin typeface="ui-sans-serif" pitchFamily="34" charset="0"/>
                <a:ea typeface="ui-sans-serif" pitchFamily="34" charset="-122"/>
                <a:cs typeface="ui-sans-serif" pitchFamily="34" charset="-120"/>
              </a:rPr>
              <a:t>Operational Challenges</a:t>
            </a:r>
            <a:endParaRPr lang="en-US" sz="1800"/>
          </a:p>
        </p:txBody>
      </p:sp>
      <p:sp>
        <p:nvSpPr>
          <p:cNvPr id="29" name="Text 9"/>
          <p:cNvSpPr/>
          <p:nvPr/>
        </p:nvSpPr>
        <p:spPr>
          <a:xfrm>
            <a:off x="6848475" y="1676400"/>
            <a:ext cx="5772150" cy="228600"/>
          </a:xfrm>
          <a:prstGeom prst="rect">
            <a:avLst/>
          </a:prstGeom>
          <a:noFill/>
          <a:ln/>
        </p:spPr>
        <p:txBody>
          <a:bodyPr wrap="square" lIns="0" tIns="0" rIns="0" bIns="0" rtlCol="0" anchor="t"/>
          <a:lstStyle/>
          <a:p>
            <a:pPr marL="0" indent="0">
              <a:lnSpc>
                <a:spcPts val="1800"/>
              </a:lnSpc>
              <a:buNone/>
            </a:pPr>
            <a:r>
              <a:rPr lang="en-US" sz="1200" b="1">
                <a:solidFill>
                  <a:srgbClr val="1F2937"/>
                </a:solidFill>
                <a:latin typeface="ui-sans-serif" pitchFamily="34" charset="0"/>
                <a:ea typeface="ui-sans-serif" pitchFamily="34" charset="-122"/>
                <a:cs typeface="ui-sans-serif" pitchFamily="34" charset="-120"/>
              </a:rPr>
              <a:t>Initial Implementation Costs</a:t>
            </a:r>
            <a:endParaRPr lang="en-US" sz="1200"/>
          </a:p>
        </p:txBody>
      </p:sp>
      <p:sp>
        <p:nvSpPr>
          <p:cNvPr id="30" name="Text 10"/>
          <p:cNvSpPr/>
          <p:nvPr/>
        </p:nvSpPr>
        <p:spPr>
          <a:xfrm>
            <a:off x="6848475" y="1905000"/>
            <a:ext cx="4810125" cy="457200"/>
          </a:xfrm>
          <a:prstGeom prst="rect">
            <a:avLst/>
          </a:prstGeom>
          <a:noFill/>
          <a:ln/>
        </p:spPr>
        <p:txBody>
          <a:bodyPr wrap="square" lIns="0" tIns="0" rIns="0" bIns="0" rtlCol="0" anchor="t"/>
          <a:lstStyle/>
          <a:p>
            <a:pPr marL="0" indent="0">
              <a:lnSpc>
                <a:spcPts val="1800"/>
              </a:lnSpc>
              <a:buNone/>
            </a:pPr>
            <a:r>
              <a:rPr lang="en-US" sz="1200">
                <a:solidFill>
                  <a:srgbClr val="4B5563"/>
                </a:solidFill>
                <a:latin typeface="ui-sans-serif" pitchFamily="34" charset="0"/>
                <a:ea typeface="ui-sans-serif" pitchFamily="34" charset="-122"/>
                <a:cs typeface="ui-sans-serif" pitchFamily="34" charset="-120"/>
              </a:rPr>
              <a:t>Significant upfront investment in software and customization for complex integrations.</a:t>
            </a:r>
            <a:endParaRPr lang="en-US" sz="1200"/>
          </a:p>
        </p:txBody>
      </p:sp>
      <p:sp>
        <p:nvSpPr>
          <p:cNvPr id="31" name="Text 11"/>
          <p:cNvSpPr/>
          <p:nvPr/>
        </p:nvSpPr>
        <p:spPr>
          <a:xfrm>
            <a:off x="6819900" y="2819400"/>
            <a:ext cx="5806440" cy="228600"/>
          </a:xfrm>
          <a:prstGeom prst="rect">
            <a:avLst/>
          </a:prstGeom>
          <a:noFill/>
          <a:ln/>
        </p:spPr>
        <p:txBody>
          <a:bodyPr wrap="square" lIns="0" tIns="0" rIns="0" bIns="0" rtlCol="0" anchor="t"/>
          <a:lstStyle/>
          <a:p>
            <a:pPr marL="0" indent="0">
              <a:lnSpc>
                <a:spcPts val="1800"/>
              </a:lnSpc>
              <a:buNone/>
            </a:pPr>
            <a:r>
              <a:rPr lang="en-US" sz="1200" b="1">
                <a:solidFill>
                  <a:srgbClr val="1F2937"/>
                </a:solidFill>
                <a:latin typeface="ui-sans-serif" pitchFamily="34" charset="0"/>
                <a:ea typeface="ui-sans-serif" pitchFamily="34" charset="-122"/>
                <a:cs typeface="ui-sans-serif" pitchFamily="34" charset="-120"/>
              </a:rPr>
              <a:t>Data Migration Complexities</a:t>
            </a:r>
            <a:endParaRPr lang="en-US" sz="1200"/>
          </a:p>
        </p:txBody>
      </p:sp>
      <p:sp>
        <p:nvSpPr>
          <p:cNvPr id="32" name="Text 12"/>
          <p:cNvSpPr/>
          <p:nvPr/>
        </p:nvSpPr>
        <p:spPr>
          <a:xfrm>
            <a:off x="6819900" y="3048000"/>
            <a:ext cx="4838700" cy="457200"/>
          </a:xfrm>
          <a:prstGeom prst="rect">
            <a:avLst/>
          </a:prstGeom>
          <a:noFill/>
          <a:ln/>
        </p:spPr>
        <p:txBody>
          <a:bodyPr wrap="square" lIns="0" tIns="0" rIns="0" bIns="0" rtlCol="0" anchor="t"/>
          <a:lstStyle/>
          <a:p>
            <a:pPr marL="0" indent="0">
              <a:lnSpc>
                <a:spcPts val="1800"/>
              </a:lnSpc>
              <a:buNone/>
            </a:pPr>
            <a:r>
              <a:rPr lang="en-US" sz="1200">
                <a:solidFill>
                  <a:srgbClr val="4B5563"/>
                </a:solidFill>
                <a:latin typeface="ui-sans-serif" pitchFamily="34" charset="0"/>
                <a:ea typeface="ui-sans-serif" pitchFamily="34" charset="-122"/>
                <a:cs typeface="ui-sans-serif" pitchFamily="34" charset="-120"/>
              </a:rPr>
              <a:t>Time-consuming data transfer from disparate systems requires careful planning.</a:t>
            </a:r>
            <a:endParaRPr lang="en-US" sz="1200"/>
          </a:p>
        </p:txBody>
      </p:sp>
      <p:sp>
        <p:nvSpPr>
          <p:cNvPr id="33" name="Text 13"/>
          <p:cNvSpPr/>
          <p:nvPr/>
        </p:nvSpPr>
        <p:spPr>
          <a:xfrm>
            <a:off x="6877050" y="3962400"/>
            <a:ext cx="4781550" cy="228600"/>
          </a:xfrm>
          <a:prstGeom prst="rect">
            <a:avLst/>
          </a:prstGeom>
          <a:noFill/>
          <a:ln/>
        </p:spPr>
        <p:txBody>
          <a:bodyPr wrap="square" lIns="0" tIns="0" rIns="0" bIns="0" rtlCol="0" anchor="t"/>
          <a:lstStyle/>
          <a:p>
            <a:pPr marL="0" indent="0">
              <a:lnSpc>
                <a:spcPts val="1800"/>
              </a:lnSpc>
              <a:buNone/>
            </a:pPr>
            <a:r>
              <a:rPr lang="en-US" sz="1200" b="1">
                <a:solidFill>
                  <a:srgbClr val="1F2937"/>
                </a:solidFill>
                <a:latin typeface="ui-sans-serif" pitchFamily="34" charset="0"/>
                <a:ea typeface="ui-sans-serif" pitchFamily="34" charset="-122"/>
                <a:cs typeface="ui-sans-serif" pitchFamily="34" charset="-120"/>
              </a:rPr>
              <a:t>Process Re-engineering</a:t>
            </a:r>
            <a:endParaRPr lang="en-US" sz="1200"/>
          </a:p>
        </p:txBody>
      </p:sp>
      <p:sp>
        <p:nvSpPr>
          <p:cNvPr id="34" name="Text 14"/>
          <p:cNvSpPr/>
          <p:nvPr/>
        </p:nvSpPr>
        <p:spPr>
          <a:xfrm>
            <a:off x="6877050" y="4191000"/>
            <a:ext cx="4781550" cy="457200"/>
          </a:xfrm>
          <a:prstGeom prst="rect">
            <a:avLst/>
          </a:prstGeom>
          <a:noFill/>
          <a:ln/>
        </p:spPr>
        <p:txBody>
          <a:bodyPr wrap="square" lIns="0" tIns="0" rIns="0" bIns="0" rtlCol="0" anchor="t"/>
          <a:lstStyle/>
          <a:p>
            <a:pPr marL="0" indent="0">
              <a:lnSpc>
                <a:spcPts val="1800"/>
              </a:lnSpc>
              <a:buNone/>
            </a:pPr>
            <a:r>
              <a:rPr lang="en-US" sz="1200">
                <a:solidFill>
                  <a:srgbClr val="4B5563"/>
                </a:solidFill>
                <a:latin typeface="ui-sans-serif" pitchFamily="34" charset="0"/>
                <a:ea typeface="ui-sans-serif" pitchFamily="34" charset="-122"/>
                <a:cs typeface="ui-sans-serif" pitchFamily="34" charset="-120"/>
              </a:rPr>
              <a:t>Redesigning workflows to align with new systems can be disruptive in the short term.</a:t>
            </a:r>
            <a:endParaRPr lang="en-US" sz="1200"/>
          </a:p>
        </p:txBody>
      </p:sp>
      <p:sp>
        <p:nvSpPr>
          <p:cNvPr id="35" name="Text 15"/>
          <p:cNvSpPr/>
          <p:nvPr/>
        </p:nvSpPr>
        <p:spPr>
          <a:xfrm>
            <a:off x="790575" y="5353050"/>
            <a:ext cx="11711464" cy="228600"/>
          </a:xfrm>
          <a:prstGeom prst="rect">
            <a:avLst/>
          </a:prstGeom>
          <a:noFill/>
          <a:ln/>
        </p:spPr>
        <p:txBody>
          <a:bodyPr wrap="square" lIns="0" tIns="0" rIns="0" bIns="0" rtlCol="0" anchor="t"/>
          <a:lstStyle/>
          <a:p>
            <a:pPr marL="0" indent="0">
              <a:lnSpc>
                <a:spcPts val="1800"/>
              </a:lnSpc>
              <a:buNone/>
            </a:pPr>
            <a:r>
              <a:rPr lang="en-US" sz="1200">
                <a:solidFill>
                  <a:srgbClr val="374151"/>
                </a:solidFill>
                <a:latin typeface="ui-sans-serif" pitchFamily="34" charset="0"/>
                <a:ea typeface="ui-sans-serif" pitchFamily="34" charset="-122"/>
                <a:cs typeface="ui-sans-serif" pitchFamily="34" charset="-120"/>
              </a:rPr>
              <a:t>For growing businesses, the strategic benefits of ERP-eCommerce integration significantly outweigh the operational challenges.</a:t>
            </a:r>
            <a:endParaRPr lang="en-US" sz="1200"/>
          </a:p>
        </p:txBody>
      </p:sp>
      <p:pic>
        <p:nvPicPr>
          <p:cNvPr id="36" name="Picture 35">
            <a:extLst>
              <a:ext uri="{FF2B5EF4-FFF2-40B4-BE49-F238E27FC236}">
                <a16:creationId xmlns:a16="http://schemas.microsoft.com/office/drawing/2014/main" id="{925086C6-A2B1-4141-8ADC-F8BADBB037E5}"/>
              </a:ext>
            </a:extLst>
          </p:cNvPr>
          <p:cNvPicPr>
            <a:picLocks noChangeAspect="1"/>
          </p:cNvPicPr>
          <p:nvPr/>
        </p:nvPicPr>
        <p:blipFill>
          <a:blip r:embed="rId17"/>
          <a:stretch>
            <a:fillRect/>
          </a:stretch>
        </p:blipFill>
        <p:spPr>
          <a:xfrm>
            <a:off x="10293251" y="145975"/>
            <a:ext cx="1800186" cy="36803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2192000" cy="6858000"/>
          </a:xfrm>
          <a:prstGeom prst="rect">
            <a:avLst/>
          </a:prstGeom>
        </p:spPr>
      </p:pic>
      <p:pic>
        <p:nvPicPr>
          <p:cNvPr id="3" name="Image 1" descr="preencoded.png"/>
          <p:cNvPicPr>
            <a:picLocks noChangeAspect="1"/>
          </p:cNvPicPr>
          <p:nvPr/>
        </p:nvPicPr>
        <p:blipFill>
          <a:blip r:embed="rId4"/>
          <a:stretch>
            <a:fillRect/>
          </a:stretch>
        </p:blipFill>
        <p:spPr>
          <a:xfrm>
            <a:off x="0" y="0"/>
            <a:ext cx="12192000" cy="838200"/>
          </a:xfrm>
          <a:prstGeom prst="rect">
            <a:avLst/>
          </a:prstGeom>
        </p:spPr>
      </p:pic>
      <p:pic>
        <p:nvPicPr>
          <p:cNvPr id="4" name="Image 2" descr="preencoded.png"/>
          <p:cNvPicPr>
            <a:picLocks noChangeAspect="1"/>
          </p:cNvPicPr>
          <p:nvPr/>
        </p:nvPicPr>
        <p:blipFill>
          <a:blip r:embed="rId5"/>
          <a:stretch>
            <a:fillRect/>
          </a:stretch>
        </p:blipFill>
        <p:spPr>
          <a:xfrm>
            <a:off x="5344090" y="2009775"/>
            <a:ext cx="1524000" cy="1524000"/>
          </a:xfrm>
          <a:prstGeom prst="rect">
            <a:avLst/>
          </a:prstGeom>
        </p:spPr>
      </p:pic>
      <p:pic>
        <p:nvPicPr>
          <p:cNvPr id="5" name="Image 3" descr="preencoded.png"/>
          <p:cNvPicPr>
            <a:picLocks noChangeAspect="1"/>
          </p:cNvPicPr>
          <p:nvPr/>
        </p:nvPicPr>
        <p:blipFill>
          <a:blip r:embed="rId6"/>
          <a:stretch>
            <a:fillRect/>
          </a:stretch>
        </p:blipFill>
        <p:spPr>
          <a:xfrm>
            <a:off x="5915025" y="2333625"/>
            <a:ext cx="361950" cy="342900"/>
          </a:xfrm>
          <a:prstGeom prst="rect">
            <a:avLst/>
          </a:prstGeom>
        </p:spPr>
      </p:pic>
      <p:pic>
        <p:nvPicPr>
          <p:cNvPr id="6" name="Image 4" descr="preencoded.png"/>
          <p:cNvPicPr>
            <a:picLocks noChangeAspect="1"/>
          </p:cNvPicPr>
          <p:nvPr/>
        </p:nvPicPr>
        <p:blipFill>
          <a:blip r:embed="rId7"/>
          <a:stretch>
            <a:fillRect/>
          </a:stretch>
        </p:blipFill>
        <p:spPr>
          <a:xfrm>
            <a:off x="1828800" y="1495425"/>
            <a:ext cx="2743200" cy="1181100"/>
          </a:xfrm>
          <a:prstGeom prst="rect">
            <a:avLst/>
          </a:prstGeom>
        </p:spPr>
      </p:pic>
      <p:pic>
        <p:nvPicPr>
          <p:cNvPr id="7" name="Image 5" descr="preencoded.png"/>
          <p:cNvPicPr>
            <a:picLocks noChangeAspect="1"/>
          </p:cNvPicPr>
          <p:nvPr/>
        </p:nvPicPr>
        <p:blipFill>
          <a:blip r:embed="rId8"/>
          <a:stretch>
            <a:fillRect/>
          </a:stretch>
        </p:blipFill>
        <p:spPr>
          <a:xfrm>
            <a:off x="3071813" y="1647825"/>
            <a:ext cx="257175" cy="304800"/>
          </a:xfrm>
          <a:prstGeom prst="rect">
            <a:avLst/>
          </a:prstGeom>
        </p:spPr>
      </p:pic>
      <p:pic>
        <p:nvPicPr>
          <p:cNvPr id="8" name="Image 6" descr="preencoded.png"/>
          <p:cNvPicPr>
            <a:picLocks noChangeAspect="1"/>
          </p:cNvPicPr>
          <p:nvPr/>
        </p:nvPicPr>
        <p:blipFill>
          <a:blip r:embed="rId7"/>
          <a:stretch>
            <a:fillRect/>
          </a:stretch>
        </p:blipFill>
        <p:spPr>
          <a:xfrm>
            <a:off x="4724400" y="1495425"/>
            <a:ext cx="2743200" cy="1181100"/>
          </a:xfrm>
          <a:prstGeom prst="rect">
            <a:avLst/>
          </a:prstGeom>
        </p:spPr>
      </p:pic>
      <p:pic>
        <p:nvPicPr>
          <p:cNvPr id="9" name="Image 7" descr="preencoded.png"/>
          <p:cNvPicPr>
            <a:picLocks noChangeAspect="1"/>
          </p:cNvPicPr>
          <p:nvPr/>
        </p:nvPicPr>
        <p:blipFill>
          <a:blip r:embed="rId9"/>
          <a:stretch>
            <a:fillRect/>
          </a:stretch>
        </p:blipFill>
        <p:spPr>
          <a:xfrm>
            <a:off x="5995988" y="1647825"/>
            <a:ext cx="200025" cy="304800"/>
          </a:xfrm>
          <a:prstGeom prst="rect">
            <a:avLst/>
          </a:prstGeom>
        </p:spPr>
      </p:pic>
      <p:pic>
        <p:nvPicPr>
          <p:cNvPr id="10" name="Image 8" descr="preencoded.png"/>
          <p:cNvPicPr>
            <a:picLocks noChangeAspect="1"/>
          </p:cNvPicPr>
          <p:nvPr/>
        </p:nvPicPr>
        <p:blipFill>
          <a:blip r:embed="rId7"/>
          <a:stretch>
            <a:fillRect/>
          </a:stretch>
        </p:blipFill>
        <p:spPr>
          <a:xfrm>
            <a:off x="7620000" y="1495425"/>
            <a:ext cx="2743200" cy="1181100"/>
          </a:xfrm>
          <a:prstGeom prst="rect">
            <a:avLst/>
          </a:prstGeom>
        </p:spPr>
      </p:pic>
      <p:pic>
        <p:nvPicPr>
          <p:cNvPr id="11" name="Image 9" descr="preencoded.png"/>
          <p:cNvPicPr>
            <a:picLocks noChangeAspect="1"/>
          </p:cNvPicPr>
          <p:nvPr/>
        </p:nvPicPr>
        <p:blipFill>
          <a:blip r:embed="rId10"/>
          <a:stretch>
            <a:fillRect/>
          </a:stretch>
        </p:blipFill>
        <p:spPr>
          <a:xfrm>
            <a:off x="8863013" y="1647825"/>
            <a:ext cx="257175" cy="304800"/>
          </a:xfrm>
          <a:prstGeom prst="rect">
            <a:avLst/>
          </a:prstGeom>
        </p:spPr>
      </p:pic>
      <p:pic>
        <p:nvPicPr>
          <p:cNvPr id="12" name="Image 10" descr="preencoded.png"/>
          <p:cNvPicPr>
            <a:picLocks noChangeAspect="1"/>
          </p:cNvPicPr>
          <p:nvPr/>
        </p:nvPicPr>
        <p:blipFill>
          <a:blip r:embed="rId7"/>
          <a:stretch>
            <a:fillRect/>
          </a:stretch>
        </p:blipFill>
        <p:spPr>
          <a:xfrm>
            <a:off x="1828800" y="2828925"/>
            <a:ext cx="2743200" cy="1181100"/>
          </a:xfrm>
          <a:prstGeom prst="rect">
            <a:avLst/>
          </a:prstGeom>
        </p:spPr>
      </p:pic>
      <p:pic>
        <p:nvPicPr>
          <p:cNvPr id="13" name="Image 11" descr="preencoded.png"/>
          <p:cNvPicPr>
            <a:picLocks noChangeAspect="1"/>
          </p:cNvPicPr>
          <p:nvPr/>
        </p:nvPicPr>
        <p:blipFill>
          <a:blip r:embed="rId11"/>
          <a:stretch>
            <a:fillRect/>
          </a:stretch>
        </p:blipFill>
        <p:spPr>
          <a:xfrm>
            <a:off x="3114675" y="2981325"/>
            <a:ext cx="171450" cy="304800"/>
          </a:xfrm>
          <a:prstGeom prst="rect">
            <a:avLst/>
          </a:prstGeom>
        </p:spPr>
      </p:pic>
      <p:pic>
        <p:nvPicPr>
          <p:cNvPr id="14" name="Image 12" descr="preencoded.png"/>
          <p:cNvPicPr>
            <a:picLocks noChangeAspect="1"/>
          </p:cNvPicPr>
          <p:nvPr/>
        </p:nvPicPr>
        <p:blipFill>
          <a:blip r:embed="rId7"/>
          <a:stretch>
            <a:fillRect/>
          </a:stretch>
        </p:blipFill>
        <p:spPr>
          <a:xfrm>
            <a:off x="4724400" y="2828925"/>
            <a:ext cx="2743200" cy="1181100"/>
          </a:xfrm>
          <a:prstGeom prst="rect">
            <a:avLst/>
          </a:prstGeom>
        </p:spPr>
      </p:pic>
      <p:pic>
        <p:nvPicPr>
          <p:cNvPr id="16" name="Image 14" descr="preencoded.png"/>
          <p:cNvPicPr>
            <a:picLocks noChangeAspect="1"/>
          </p:cNvPicPr>
          <p:nvPr/>
        </p:nvPicPr>
        <p:blipFill>
          <a:blip r:embed="rId7"/>
          <a:stretch>
            <a:fillRect/>
          </a:stretch>
        </p:blipFill>
        <p:spPr>
          <a:xfrm>
            <a:off x="7620000" y="2828925"/>
            <a:ext cx="2743200" cy="1181100"/>
          </a:xfrm>
          <a:prstGeom prst="rect">
            <a:avLst/>
          </a:prstGeom>
        </p:spPr>
      </p:pic>
      <p:pic>
        <p:nvPicPr>
          <p:cNvPr id="17" name="Image 15" descr="preencoded.png"/>
          <p:cNvPicPr>
            <a:picLocks noChangeAspect="1"/>
          </p:cNvPicPr>
          <p:nvPr/>
        </p:nvPicPr>
        <p:blipFill>
          <a:blip r:embed="rId12"/>
          <a:stretch>
            <a:fillRect/>
          </a:stretch>
        </p:blipFill>
        <p:spPr>
          <a:xfrm>
            <a:off x="8877300" y="2981325"/>
            <a:ext cx="228600" cy="304800"/>
          </a:xfrm>
          <a:prstGeom prst="rect">
            <a:avLst/>
          </a:prstGeom>
        </p:spPr>
      </p:pic>
      <p:pic>
        <p:nvPicPr>
          <p:cNvPr id="18" name="Image 16" descr="preencoded.png"/>
          <p:cNvPicPr>
            <a:picLocks noChangeAspect="1"/>
          </p:cNvPicPr>
          <p:nvPr/>
        </p:nvPicPr>
        <p:blipFill>
          <a:blip r:embed="rId13"/>
          <a:stretch>
            <a:fillRect/>
          </a:stretch>
        </p:blipFill>
        <p:spPr>
          <a:xfrm>
            <a:off x="304800" y="3819525"/>
            <a:ext cx="5676900" cy="838200"/>
          </a:xfrm>
          <a:prstGeom prst="rect">
            <a:avLst/>
          </a:prstGeom>
        </p:spPr>
      </p:pic>
      <p:pic>
        <p:nvPicPr>
          <p:cNvPr id="19" name="Image 17" descr="preencoded.png"/>
          <p:cNvPicPr>
            <a:picLocks noChangeAspect="1"/>
          </p:cNvPicPr>
          <p:nvPr/>
        </p:nvPicPr>
        <p:blipFill>
          <a:blip r:embed="rId14"/>
          <a:stretch>
            <a:fillRect/>
          </a:stretch>
        </p:blipFill>
        <p:spPr>
          <a:xfrm>
            <a:off x="457200" y="4010025"/>
            <a:ext cx="228600" cy="304800"/>
          </a:xfrm>
          <a:prstGeom prst="rect">
            <a:avLst/>
          </a:prstGeom>
        </p:spPr>
      </p:pic>
      <p:pic>
        <p:nvPicPr>
          <p:cNvPr id="20" name="Image 18" descr="preencoded.png"/>
          <p:cNvPicPr>
            <a:picLocks noChangeAspect="1"/>
          </p:cNvPicPr>
          <p:nvPr/>
        </p:nvPicPr>
        <p:blipFill>
          <a:blip r:embed="rId15"/>
          <a:stretch>
            <a:fillRect/>
          </a:stretch>
        </p:blipFill>
        <p:spPr>
          <a:xfrm>
            <a:off x="6210300" y="3819525"/>
            <a:ext cx="5676900" cy="838200"/>
          </a:xfrm>
          <a:prstGeom prst="rect">
            <a:avLst/>
          </a:prstGeom>
        </p:spPr>
      </p:pic>
      <p:pic>
        <p:nvPicPr>
          <p:cNvPr id="21" name="Image 19" descr="preencoded.png"/>
          <p:cNvPicPr>
            <a:picLocks noChangeAspect="1"/>
          </p:cNvPicPr>
          <p:nvPr/>
        </p:nvPicPr>
        <p:blipFill>
          <a:blip r:embed="rId16"/>
          <a:stretch>
            <a:fillRect/>
          </a:stretch>
        </p:blipFill>
        <p:spPr>
          <a:xfrm>
            <a:off x="6362700" y="4010025"/>
            <a:ext cx="228600" cy="304800"/>
          </a:xfrm>
          <a:prstGeom prst="rect">
            <a:avLst/>
          </a:prstGeom>
        </p:spPr>
      </p:pic>
      <p:sp>
        <p:nvSpPr>
          <p:cNvPr id="22" name="Text 0"/>
          <p:cNvSpPr/>
          <p:nvPr/>
        </p:nvSpPr>
        <p:spPr>
          <a:xfrm>
            <a:off x="381000" y="228600"/>
            <a:ext cx="11430000" cy="381000"/>
          </a:xfrm>
          <a:prstGeom prst="rect">
            <a:avLst/>
          </a:prstGeom>
          <a:noFill/>
          <a:ln/>
        </p:spPr>
        <p:txBody>
          <a:bodyPr wrap="square" lIns="0" tIns="0" rIns="0" bIns="0" rtlCol="0" anchor="t"/>
          <a:lstStyle/>
          <a:p>
            <a:pPr marL="0" indent="0">
              <a:lnSpc>
                <a:spcPts val="3000"/>
              </a:lnSpc>
              <a:buNone/>
            </a:pPr>
            <a:r>
              <a:rPr lang="en-US" sz="2700" b="1">
                <a:solidFill>
                  <a:srgbClr val="FFFFFF"/>
                </a:solidFill>
                <a:latin typeface="ui-sans-serif" pitchFamily="34" charset="0"/>
                <a:ea typeface="ui-sans-serif" pitchFamily="34" charset="-122"/>
                <a:cs typeface="ui-sans-serif" pitchFamily="34" charset="-120"/>
              </a:rPr>
              <a:t>ERP By </a:t>
            </a:r>
            <a:r>
              <a:rPr lang="en-US" sz="2700" b="1" err="1">
                <a:solidFill>
                  <a:srgbClr val="FFFFFF"/>
                </a:solidFill>
                <a:latin typeface="ui-sans-serif" pitchFamily="34" charset="0"/>
                <a:ea typeface="ui-sans-serif" pitchFamily="34" charset="-122"/>
                <a:cs typeface="ui-sans-serif" pitchFamily="34" charset="-120"/>
              </a:rPr>
              <a:t>Infinyscloud</a:t>
            </a:r>
            <a:r>
              <a:rPr lang="en-US" sz="2700" b="1">
                <a:solidFill>
                  <a:srgbClr val="FFFFFF"/>
                </a:solidFill>
                <a:latin typeface="ui-sans-serif" pitchFamily="34" charset="0"/>
                <a:ea typeface="ui-sans-serif" pitchFamily="34" charset="-122"/>
                <a:cs typeface="ui-sans-serif" pitchFamily="34" charset="-120"/>
              </a:rPr>
              <a:t> as the Integration Hub</a:t>
            </a:r>
            <a:endParaRPr lang="en-US" sz="2700"/>
          </a:p>
        </p:txBody>
      </p:sp>
      <p:sp>
        <p:nvSpPr>
          <p:cNvPr id="23" name="Text 1"/>
          <p:cNvSpPr/>
          <p:nvPr/>
        </p:nvSpPr>
        <p:spPr>
          <a:xfrm>
            <a:off x="304800" y="1143000"/>
            <a:ext cx="11582400" cy="619125"/>
          </a:xfrm>
          <a:prstGeom prst="rect">
            <a:avLst/>
          </a:prstGeom>
          <a:noFill/>
          <a:ln/>
        </p:spPr>
        <p:txBody>
          <a:bodyPr wrap="square" lIns="0" tIns="0" rIns="0" bIns="0" rtlCol="0" anchor="t"/>
          <a:lstStyle/>
          <a:p>
            <a:pPr marL="0" indent="0">
              <a:lnSpc>
                <a:spcPts val="2438"/>
              </a:lnSpc>
              <a:buNone/>
            </a:pPr>
            <a:r>
              <a:rPr lang="en-US" sz="1500">
                <a:solidFill>
                  <a:srgbClr val="374151"/>
                </a:solidFill>
                <a:latin typeface="ui-sans-serif" pitchFamily="34" charset="0"/>
                <a:ea typeface="ui-sans-serif" pitchFamily="34" charset="-122"/>
                <a:cs typeface="ui-sans-serif" pitchFamily="34" charset="-120"/>
              </a:rPr>
              <a:t>ERP by </a:t>
            </a:r>
            <a:r>
              <a:rPr lang="en-US" sz="1500" err="1">
                <a:solidFill>
                  <a:srgbClr val="374151"/>
                </a:solidFill>
                <a:latin typeface="ui-sans-serif" pitchFamily="34" charset="0"/>
                <a:ea typeface="ui-sans-serif" pitchFamily="34" charset="-122"/>
                <a:cs typeface="ui-sans-serif" pitchFamily="34" charset="-120"/>
              </a:rPr>
              <a:t>Infinyscloud</a:t>
            </a:r>
            <a:r>
              <a:rPr lang="en-US" sz="1500">
                <a:solidFill>
                  <a:srgbClr val="374151"/>
                </a:solidFill>
                <a:latin typeface="ui-sans-serif" pitchFamily="34" charset="0"/>
                <a:ea typeface="ui-sans-serif" pitchFamily="34" charset="-122"/>
                <a:cs typeface="ui-sans-serif" pitchFamily="34" charset="-120"/>
              </a:rPr>
              <a:t> is a comprehensive, open-source ERP solution distinguished by its modular architecture, making it an exceptional platform for seamless eCommerce integration.</a:t>
            </a:r>
            <a:endParaRPr lang="en-US" sz="1500"/>
          </a:p>
        </p:txBody>
      </p:sp>
      <p:sp>
        <p:nvSpPr>
          <p:cNvPr id="24" name="Text 2"/>
          <p:cNvSpPr/>
          <p:nvPr/>
        </p:nvSpPr>
        <p:spPr>
          <a:xfrm>
            <a:off x="5647432" y="2752725"/>
            <a:ext cx="897136" cy="228600"/>
          </a:xfrm>
          <a:prstGeom prst="rect">
            <a:avLst/>
          </a:prstGeom>
          <a:noFill/>
          <a:ln/>
        </p:spPr>
        <p:txBody>
          <a:bodyPr wrap="square" lIns="0" tIns="0" rIns="0" bIns="0" rtlCol="0" anchor="t"/>
          <a:lstStyle/>
          <a:p>
            <a:pPr marL="0" indent="0" algn="ctr">
              <a:lnSpc>
                <a:spcPts val="1800"/>
              </a:lnSpc>
              <a:buNone/>
            </a:pPr>
            <a:r>
              <a:rPr lang="en-US" sz="1200" b="1">
                <a:solidFill>
                  <a:srgbClr val="FFFFFF"/>
                </a:solidFill>
                <a:latin typeface="ui-sans-serif" pitchFamily="34" charset="0"/>
                <a:ea typeface="ui-sans-serif" pitchFamily="34" charset="-122"/>
                <a:cs typeface="ui-sans-serif" pitchFamily="34" charset="-120"/>
              </a:rPr>
              <a:t>Odoo</a:t>
            </a:r>
            <a:endParaRPr lang="en-US" sz="1200"/>
          </a:p>
        </p:txBody>
      </p:sp>
      <p:sp>
        <p:nvSpPr>
          <p:cNvPr id="25" name="Text 3"/>
          <p:cNvSpPr/>
          <p:nvPr/>
        </p:nvSpPr>
        <p:spPr>
          <a:xfrm>
            <a:off x="5557718" y="3019425"/>
            <a:ext cx="1076563" cy="152400"/>
          </a:xfrm>
          <a:prstGeom prst="rect">
            <a:avLst/>
          </a:prstGeom>
          <a:noFill/>
          <a:ln/>
        </p:spPr>
        <p:txBody>
          <a:bodyPr wrap="square" lIns="0" tIns="0" rIns="0" bIns="0" rtlCol="0" anchor="t"/>
          <a:lstStyle/>
          <a:p>
            <a:pPr marL="0" indent="0" algn="ctr">
              <a:lnSpc>
                <a:spcPts val="1200"/>
              </a:lnSpc>
              <a:buNone/>
            </a:pPr>
            <a:r>
              <a:rPr lang="en-US" sz="900">
                <a:solidFill>
                  <a:srgbClr val="FFFFFF"/>
                </a:solidFill>
                <a:latin typeface="ui-sans-serif" pitchFamily="34" charset="0"/>
                <a:ea typeface="ui-sans-serif" pitchFamily="34" charset="-122"/>
                <a:cs typeface="ui-sans-serif" pitchFamily="34" charset="-120"/>
              </a:rPr>
              <a:t>Hub</a:t>
            </a:r>
            <a:endParaRPr lang="en-US" sz="900"/>
          </a:p>
        </p:txBody>
      </p:sp>
      <p:sp>
        <p:nvSpPr>
          <p:cNvPr id="26" name="Text 4"/>
          <p:cNvSpPr/>
          <p:nvPr/>
        </p:nvSpPr>
        <p:spPr>
          <a:xfrm>
            <a:off x="2632323" y="2028825"/>
            <a:ext cx="1363206" cy="266700"/>
          </a:xfrm>
          <a:prstGeom prst="rect">
            <a:avLst/>
          </a:prstGeom>
          <a:noFill/>
          <a:ln/>
        </p:spPr>
        <p:txBody>
          <a:bodyPr wrap="square" lIns="0" tIns="0" rIns="0" bIns="0" rtlCol="0" anchor="t"/>
          <a:lstStyle/>
          <a:p>
            <a:pPr marL="0" indent="0">
              <a:lnSpc>
                <a:spcPts val="2100"/>
              </a:lnSpc>
              <a:buNone/>
            </a:pPr>
            <a:r>
              <a:rPr lang="en-US" sz="1350" b="1">
                <a:solidFill>
                  <a:srgbClr val="1F2937"/>
                </a:solidFill>
                <a:latin typeface="ui-sans-serif" pitchFamily="34" charset="0"/>
                <a:ea typeface="ui-sans-serif" pitchFamily="34" charset="-122"/>
                <a:cs typeface="ui-sans-serif" pitchFamily="34" charset="-120"/>
              </a:rPr>
              <a:t>eCommerce</a:t>
            </a:r>
            <a:endParaRPr lang="en-US" sz="1350"/>
          </a:p>
        </p:txBody>
      </p:sp>
      <p:sp>
        <p:nvSpPr>
          <p:cNvPr id="27" name="Text 5"/>
          <p:cNvSpPr/>
          <p:nvPr/>
        </p:nvSpPr>
        <p:spPr>
          <a:xfrm>
            <a:off x="2152963" y="2333625"/>
            <a:ext cx="2094726" cy="190500"/>
          </a:xfrm>
          <a:prstGeom prst="rect">
            <a:avLst/>
          </a:prstGeom>
          <a:noFill/>
          <a:ln/>
        </p:spPr>
        <p:txBody>
          <a:bodyPr wrap="square" lIns="0" tIns="0" rIns="0" bIns="0" rtlCol="0" anchor="t"/>
          <a:lstStyle/>
          <a:p>
            <a:pPr marL="0" indent="0" algn="ctr">
              <a:lnSpc>
                <a:spcPts val="1500"/>
              </a:lnSpc>
              <a:buNone/>
            </a:pPr>
            <a:r>
              <a:rPr lang="en-US" sz="1050">
                <a:solidFill>
                  <a:srgbClr val="4B5563"/>
                </a:solidFill>
                <a:latin typeface="ui-sans-serif" pitchFamily="34" charset="0"/>
                <a:ea typeface="ui-sans-serif" pitchFamily="34" charset="-122"/>
                <a:cs typeface="ui-sans-serif" pitchFamily="34" charset="-120"/>
              </a:rPr>
              <a:t>Online store management</a:t>
            </a:r>
            <a:endParaRPr lang="en-US" sz="1050"/>
          </a:p>
        </p:txBody>
      </p:sp>
      <p:sp>
        <p:nvSpPr>
          <p:cNvPr id="28" name="Text 6"/>
          <p:cNvSpPr/>
          <p:nvPr/>
        </p:nvSpPr>
        <p:spPr>
          <a:xfrm>
            <a:off x="5881688" y="2028825"/>
            <a:ext cx="514171" cy="266700"/>
          </a:xfrm>
          <a:prstGeom prst="rect">
            <a:avLst/>
          </a:prstGeom>
          <a:noFill/>
          <a:ln/>
        </p:spPr>
        <p:txBody>
          <a:bodyPr wrap="square" lIns="0" tIns="0" rIns="0" bIns="0" rtlCol="0" anchor="t"/>
          <a:lstStyle/>
          <a:p>
            <a:pPr marL="0" indent="0">
              <a:lnSpc>
                <a:spcPts val="2100"/>
              </a:lnSpc>
              <a:buNone/>
            </a:pPr>
            <a:r>
              <a:rPr lang="en-US" sz="1350" b="1">
                <a:solidFill>
                  <a:srgbClr val="1F2937"/>
                </a:solidFill>
                <a:latin typeface="ui-sans-serif" pitchFamily="34" charset="0"/>
                <a:ea typeface="ui-sans-serif" pitchFamily="34" charset="-122"/>
                <a:cs typeface="ui-sans-serif" pitchFamily="34" charset="-120"/>
              </a:rPr>
              <a:t>CRM</a:t>
            </a:r>
            <a:endParaRPr lang="en-US" sz="1350"/>
          </a:p>
        </p:txBody>
      </p:sp>
      <p:sp>
        <p:nvSpPr>
          <p:cNvPr id="29" name="Text 7"/>
          <p:cNvSpPr/>
          <p:nvPr/>
        </p:nvSpPr>
        <p:spPr>
          <a:xfrm>
            <a:off x="5169828" y="2333625"/>
            <a:ext cx="1852196" cy="190500"/>
          </a:xfrm>
          <a:prstGeom prst="rect">
            <a:avLst/>
          </a:prstGeom>
          <a:noFill/>
          <a:ln/>
        </p:spPr>
        <p:txBody>
          <a:bodyPr wrap="square" lIns="0" tIns="0" rIns="0" bIns="0" rtlCol="0" anchor="t"/>
          <a:lstStyle/>
          <a:p>
            <a:pPr marL="0" indent="0" algn="ctr">
              <a:lnSpc>
                <a:spcPts val="1500"/>
              </a:lnSpc>
              <a:buNone/>
            </a:pPr>
            <a:r>
              <a:rPr lang="en-US" sz="1050">
                <a:solidFill>
                  <a:srgbClr val="4B5563"/>
                </a:solidFill>
                <a:latin typeface="ui-sans-serif" pitchFamily="34" charset="0"/>
                <a:ea typeface="ui-sans-serif" pitchFamily="34" charset="-122"/>
                <a:cs typeface="ui-sans-serif" pitchFamily="34" charset="-120"/>
              </a:rPr>
              <a:t>Customer relationships</a:t>
            </a:r>
            <a:endParaRPr lang="en-US" sz="1050"/>
          </a:p>
        </p:txBody>
      </p:sp>
      <p:sp>
        <p:nvSpPr>
          <p:cNvPr id="30" name="Text 8"/>
          <p:cNvSpPr/>
          <p:nvPr/>
        </p:nvSpPr>
        <p:spPr>
          <a:xfrm>
            <a:off x="8525470" y="2028825"/>
            <a:ext cx="1118533" cy="266700"/>
          </a:xfrm>
          <a:prstGeom prst="rect">
            <a:avLst/>
          </a:prstGeom>
          <a:noFill/>
          <a:ln/>
        </p:spPr>
        <p:txBody>
          <a:bodyPr wrap="square" lIns="0" tIns="0" rIns="0" bIns="0" rtlCol="0" anchor="t"/>
          <a:lstStyle/>
          <a:p>
            <a:pPr marL="0" indent="0">
              <a:lnSpc>
                <a:spcPts val="2100"/>
              </a:lnSpc>
              <a:buNone/>
            </a:pPr>
            <a:r>
              <a:rPr lang="en-US" sz="1350" b="1">
                <a:solidFill>
                  <a:srgbClr val="1F2937"/>
                </a:solidFill>
                <a:latin typeface="ui-sans-serif" pitchFamily="34" charset="0"/>
                <a:ea typeface="ui-sans-serif" pitchFamily="34" charset="-122"/>
                <a:cs typeface="ui-sans-serif" pitchFamily="34" charset="-120"/>
              </a:rPr>
              <a:t>Inventory</a:t>
            </a:r>
            <a:endParaRPr lang="en-US" sz="1350"/>
          </a:p>
        </p:txBody>
      </p:sp>
      <p:sp>
        <p:nvSpPr>
          <p:cNvPr id="31" name="Text 9"/>
          <p:cNvSpPr/>
          <p:nvPr/>
        </p:nvSpPr>
        <p:spPr>
          <a:xfrm>
            <a:off x="8208660" y="2333625"/>
            <a:ext cx="1565731" cy="190500"/>
          </a:xfrm>
          <a:prstGeom prst="rect">
            <a:avLst/>
          </a:prstGeom>
          <a:noFill/>
          <a:ln/>
        </p:spPr>
        <p:txBody>
          <a:bodyPr wrap="square" lIns="0" tIns="0" rIns="0" bIns="0" rtlCol="0" anchor="t"/>
          <a:lstStyle/>
          <a:p>
            <a:pPr marL="0" indent="0" algn="ctr">
              <a:lnSpc>
                <a:spcPts val="1500"/>
              </a:lnSpc>
              <a:buNone/>
            </a:pPr>
            <a:r>
              <a:rPr lang="en-US" sz="1050">
                <a:solidFill>
                  <a:srgbClr val="4B5563"/>
                </a:solidFill>
                <a:latin typeface="ui-sans-serif" pitchFamily="34" charset="0"/>
                <a:ea typeface="ui-sans-serif" pitchFamily="34" charset="-122"/>
                <a:cs typeface="ui-sans-serif" pitchFamily="34" charset="-120"/>
              </a:rPr>
              <a:t>Stock management</a:t>
            </a:r>
            <a:endParaRPr lang="en-US" sz="1050"/>
          </a:p>
        </p:txBody>
      </p:sp>
      <p:sp>
        <p:nvSpPr>
          <p:cNvPr id="32" name="Text 10"/>
          <p:cNvSpPr/>
          <p:nvPr/>
        </p:nvSpPr>
        <p:spPr>
          <a:xfrm>
            <a:off x="2658666" y="3362325"/>
            <a:ext cx="1300163" cy="266700"/>
          </a:xfrm>
          <a:prstGeom prst="rect">
            <a:avLst/>
          </a:prstGeom>
          <a:noFill/>
          <a:ln/>
        </p:spPr>
        <p:txBody>
          <a:bodyPr wrap="square" lIns="0" tIns="0" rIns="0" bIns="0" rtlCol="0" anchor="t"/>
          <a:lstStyle/>
          <a:p>
            <a:pPr marL="0" indent="0">
              <a:lnSpc>
                <a:spcPts val="2100"/>
              </a:lnSpc>
              <a:buNone/>
            </a:pPr>
            <a:r>
              <a:rPr lang="en-US" sz="1350" b="1">
                <a:solidFill>
                  <a:srgbClr val="1F2937"/>
                </a:solidFill>
                <a:latin typeface="ui-sans-serif" pitchFamily="34" charset="0"/>
                <a:ea typeface="ui-sans-serif" pitchFamily="34" charset="-122"/>
                <a:cs typeface="ui-sans-serif" pitchFamily="34" charset="-120"/>
              </a:rPr>
              <a:t>Accounting</a:t>
            </a:r>
            <a:endParaRPr lang="en-US" sz="1350"/>
          </a:p>
        </p:txBody>
      </p:sp>
      <p:sp>
        <p:nvSpPr>
          <p:cNvPr id="33" name="Text 11"/>
          <p:cNvSpPr/>
          <p:nvPr/>
        </p:nvSpPr>
        <p:spPr>
          <a:xfrm>
            <a:off x="2330842" y="3667125"/>
            <a:ext cx="1738967" cy="190500"/>
          </a:xfrm>
          <a:prstGeom prst="rect">
            <a:avLst/>
          </a:prstGeom>
          <a:noFill/>
          <a:ln/>
        </p:spPr>
        <p:txBody>
          <a:bodyPr wrap="square" lIns="0" tIns="0" rIns="0" bIns="0" rtlCol="0" anchor="t"/>
          <a:lstStyle/>
          <a:p>
            <a:pPr marL="0" indent="0" algn="ctr">
              <a:lnSpc>
                <a:spcPts val="1500"/>
              </a:lnSpc>
              <a:buNone/>
            </a:pPr>
            <a:r>
              <a:rPr lang="en-US" sz="1050">
                <a:solidFill>
                  <a:srgbClr val="4B5563"/>
                </a:solidFill>
                <a:latin typeface="ui-sans-serif" pitchFamily="34" charset="0"/>
                <a:ea typeface="ui-sans-serif" pitchFamily="34" charset="-122"/>
                <a:cs typeface="ui-sans-serif" pitchFamily="34" charset="-120"/>
              </a:rPr>
              <a:t>Financial transactions</a:t>
            </a:r>
            <a:endParaRPr lang="en-US" sz="1050"/>
          </a:p>
        </p:txBody>
      </p:sp>
      <p:sp>
        <p:nvSpPr>
          <p:cNvPr id="34" name="Text 12"/>
          <p:cNvSpPr/>
          <p:nvPr/>
        </p:nvSpPr>
        <p:spPr>
          <a:xfrm>
            <a:off x="5801409" y="3419475"/>
            <a:ext cx="633115" cy="228600"/>
          </a:xfrm>
          <a:prstGeom prst="rect">
            <a:avLst/>
          </a:prstGeom>
          <a:noFill/>
          <a:ln/>
        </p:spPr>
        <p:txBody>
          <a:bodyPr wrap="square" lIns="0" tIns="0" rIns="0" bIns="0" rtlCol="0" anchor="t"/>
          <a:lstStyle/>
          <a:p>
            <a:pPr marL="0" indent="0">
              <a:lnSpc>
                <a:spcPts val="2100"/>
              </a:lnSpc>
              <a:buNone/>
            </a:pPr>
            <a:r>
              <a:rPr lang="en-US" sz="1350" b="1">
                <a:solidFill>
                  <a:srgbClr val="1F2937"/>
                </a:solidFill>
                <a:latin typeface="ui-sans-serif" pitchFamily="34" charset="0"/>
                <a:ea typeface="ui-sans-serif" pitchFamily="34" charset="-122"/>
                <a:cs typeface="ui-sans-serif" pitchFamily="34" charset="-120"/>
              </a:rPr>
              <a:t>Delivery</a:t>
            </a:r>
            <a:endParaRPr lang="en-US" sz="1350"/>
          </a:p>
        </p:txBody>
      </p:sp>
      <p:sp>
        <p:nvSpPr>
          <p:cNvPr id="35" name="Text 13"/>
          <p:cNvSpPr/>
          <p:nvPr/>
        </p:nvSpPr>
        <p:spPr>
          <a:xfrm>
            <a:off x="5394141" y="3667125"/>
            <a:ext cx="1403568" cy="190500"/>
          </a:xfrm>
          <a:prstGeom prst="rect">
            <a:avLst/>
          </a:prstGeom>
          <a:noFill/>
          <a:ln/>
        </p:spPr>
        <p:txBody>
          <a:bodyPr wrap="square" lIns="0" tIns="0" rIns="0" bIns="0" rtlCol="0" anchor="t"/>
          <a:lstStyle/>
          <a:p>
            <a:pPr marL="0" indent="0" algn="ctr">
              <a:lnSpc>
                <a:spcPts val="1500"/>
              </a:lnSpc>
              <a:buNone/>
            </a:pPr>
            <a:r>
              <a:rPr lang="en-US" sz="1050">
                <a:solidFill>
                  <a:srgbClr val="4B5563"/>
                </a:solidFill>
                <a:latin typeface="ui-sans-serif" pitchFamily="34" charset="0"/>
                <a:ea typeface="ui-sans-serif" pitchFamily="34" charset="-122"/>
                <a:cs typeface="ui-sans-serif" pitchFamily="34" charset="-120"/>
              </a:rPr>
              <a:t>Delivery transaction</a:t>
            </a:r>
            <a:endParaRPr lang="en-US" sz="1050"/>
          </a:p>
        </p:txBody>
      </p:sp>
      <p:sp>
        <p:nvSpPr>
          <p:cNvPr id="36" name="Text 14"/>
          <p:cNvSpPr/>
          <p:nvPr/>
        </p:nvSpPr>
        <p:spPr>
          <a:xfrm>
            <a:off x="8548836" y="3362325"/>
            <a:ext cx="1062454" cy="266700"/>
          </a:xfrm>
          <a:prstGeom prst="rect">
            <a:avLst/>
          </a:prstGeom>
          <a:noFill/>
          <a:ln/>
        </p:spPr>
        <p:txBody>
          <a:bodyPr wrap="square" lIns="0" tIns="0" rIns="0" bIns="0" rtlCol="0" anchor="t"/>
          <a:lstStyle/>
          <a:p>
            <a:pPr marL="0" indent="0">
              <a:lnSpc>
                <a:spcPts val="2100"/>
              </a:lnSpc>
              <a:buNone/>
            </a:pPr>
            <a:r>
              <a:rPr lang="en-US" sz="1350" b="1">
                <a:solidFill>
                  <a:srgbClr val="1F2937"/>
                </a:solidFill>
                <a:latin typeface="ui-sans-serif" pitchFamily="34" charset="0"/>
                <a:ea typeface="ui-sans-serif" pitchFamily="34" charset="-122"/>
                <a:cs typeface="ui-sans-serif" pitchFamily="34" charset="-120"/>
              </a:rPr>
              <a:t>Analytics</a:t>
            </a:r>
            <a:endParaRPr lang="en-US" sz="1350"/>
          </a:p>
        </p:txBody>
      </p:sp>
      <p:sp>
        <p:nvSpPr>
          <p:cNvPr id="37" name="Text 15"/>
          <p:cNvSpPr/>
          <p:nvPr/>
        </p:nvSpPr>
        <p:spPr>
          <a:xfrm>
            <a:off x="8149173" y="3667125"/>
            <a:ext cx="1684853" cy="190500"/>
          </a:xfrm>
          <a:prstGeom prst="rect">
            <a:avLst/>
          </a:prstGeom>
          <a:noFill/>
          <a:ln/>
        </p:spPr>
        <p:txBody>
          <a:bodyPr wrap="square" lIns="0" tIns="0" rIns="0" bIns="0" rtlCol="0" anchor="t"/>
          <a:lstStyle/>
          <a:p>
            <a:pPr marL="0" indent="0" algn="ctr">
              <a:lnSpc>
                <a:spcPts val="1500"/>
              </a:lnSpc>
              <a:buNone/>
            </a:pPr>
            <a:r>
              <a:rPr lang="en-US" sz="1050">
                <a:solidFill>
                  <a:srgbClr val="4B5563"/>
                </a:solidFill>
                <a:latin typeface="ui-sans-serif" pitchFamily="34" charset="0"/>
                <a:ea typeface="ui-sans-serif" pitchFamily="34" charset="-122"/>
                <a:cs typeface="ui-sans-serif" pitchFamily="34" charset="-120"/>
              </a:rPr>
              <a:t>Reporting &amp; Dashboard</a:t>
            </a:r>
            <a:endParaRPr lang="en-US" sz="1050"/>
          </a:p>
        </p:txBody>
      </p:sp>
      <p:sp>
        <p:nvSpPr>
          <p:cNvPr id="38" name="Text 16"/>
          <p:cNvSpPr/>
          <p:nvPr/>
        </p:nvSpPr>
        <p:spPr>
          <a:xfrm>
            <a:off x="838200" y="3971925"/>
            <a:ext cx="4034730" cy="266700"/>
          </a:xfrm>
          <a:prstGeom prst="rect">
            <a:avLst/>
          </a:prstGeom>
          <a:noFill/>
          <a:ln/>
        </p:spPr>
        <p:txBody>
          <a:bodyPr wrap="square" lIns="0" tIns="0" rIns="0" bIns="0" rtlCol="0" anchor="t"/>
          <a:lstStyle/>
          <a:p>
            <a:pPr marL="0" indent="0">
              <a:lnSpc>
                <a:spcPts val="2100"/>
              </a:lnSpc>
              <a:buNone/>
            </a:pPr>
            <a:r>
              <a:rPr lang="en-US" sz="1350" b="1">
                <a:solidFill>
                  <a:srgbClr val="1F2937"/>
                </a:solidFill>
                <a:latin typeface="ui-sans-serif" pitchFamily="34" charset="0"/>
                <a:ea typeface="ui-sans-serif" pitchFamily="34" charset="-122"/>
                <a:cs typeface="ui-sans-serif" pitchFamily="34" charset="-120"/>
              </a:rPr>
              <a:t>Modular Flexibility</a:t>
            </a:r>
            <a:endParaRPr lang="en-US" sz="1350"/>
          </a:p>
        </p:txBody>
      </p:sp>
      <p:sp>
        <p:nvSpPr>
          <p:cNvPr id="39" name="Text 17"/>
          <p:cNvSpPr/>
          <p:nvPr/>
        </p:nvSpPr>
        <p:spPr>
          <a:xfrm>
            <a:off x="838200" y="4276725"/>
            <a:ext cx="4841677" cy="228600"/>
          </a:xfrm>
          <a:prstGeom prst="rect">
            <a:avLst/>
          </a:prstGeom>
          <a:noFill/>
          <a:ln/>
        </p:spPr>
        <p:txBody>
          <a:bodyPr wrap="square" lIns="0" tIns="0" rIns="0" bIns="0" rtlCol="0" anchor="t"/>
          <a:lstStyle/>
          <a:p>
            <a:pPr marL="0" indent="0">
              <a:lnSpc>
                <a:spcPts val="1800"/>
              </a:lnSpc>
              <a:buNone/>
            </a:pPr>
            <a:r>
              <a:rPr lang="en-US" sz="1200">
                <a:solidFill>
                  <a:srgbClr val="4B5563"/>
                </a:solidFill>
                <a:latin typeface="ui-sans-serif" pitchFamily="34" charset="0"/>
                <a:ea typeface="ui-sans-serif" pitchFamily="34" charset="-122"/>
                <a:cs typeface="ui-sans-serif" pitchFamily="34" charset="-120"/>
              </a:rPr>
              <a:t>Select and integrate specific applications as needed.</a:t>
            </a:r>
            <a:endParaRPr lang="en-US" sz="1200"/>
          </a:p>
        </p:txBody>
      </p:sp>
      <p:sp>
        <p:nvSpPr>
          <p:cNvPr id="40" name="Text 18"/>
          <p:cNvSpPr/>
          <p:nvPr/>
        </p:nvSpPr>
        <p:spPr>
          <a:xfrm>
            <a:off x="6743700" y="3971925"/>
            <a:ext cx="4328666" cy="266700"/>
          </a:xfrm>
          <a:prstGeom prst="rect">
            <a:avLst/>
          </a:prstGeom>
          <a:noFill/>
          <a:ln/>
        </p:spPr>
        <p:txBody>
          <a:bodyPr wrap="square" lIns="0" tIns="0" rIns="0" bIns="0" rtlCol="0" anchor="t"/>
          <a:lstStyle/>
          <a:p>
            <a:pPr marL="0" indent="0">
              <a:lnSpc>
                <a:spcPts val="2100"/>
              </a:lnSpc>
              <a:buNone/>
            </a:pPr>
            <a:r>
              <a:rPr lang="en-US" sz="1350" b="1">
                <a:solidFill>
                  <a:srgbClr val="1F2937"/>
                </a:solidFill>
                <a:latin typeface="ui-sans-serif" pitchFamily="34" charset="0"/>
                <a:ea typeface="ui-sans-serif" pitchFamily="34" charset="-122"/>
                <a:cs typeface="ui-sans-serif" pitchFamily="34" charset="-120"/>
              </a:rPr>
              <a:t>Unified Management</a:t>
            </a:r>
            <a:endParaRPr lang="en-US" sz="1350"/>
          </a:p>
        </p:txBody>
      </p:sp>
      <p:sp>
        <p:nvSpPr>
          <p:cNvPr id="41" name="Text 19"/>
          <p:cNvSpPr/>
          <p:nvPr/>
        </p:nvSpPr>
        <p:spPr>
          <a:xfrm>
            <a:off x="6743700" y="4276725"/>
            <a:ext cx="5194399" cy="228600"/>
          </a:xfrm>
          <a:prstGeom prst="rect">
            <a:avLst/>
          </a:prstGeom>
          <a:noFill/>
          <a:ln/>
        </p:spPr>
        <p:txBody>
          <a:bodyPr wrap="square" lIns="0" tIns="0" rIns="0" bIns="0" rtlCol="0" anchor="t"/>
          <a:lstStyle/>
          <a:p>
            <a:pPr marL="0" indent="0">
              <a:lnSpc>
                <a:spcPts val="1800"/>
              </a:lnSpc>
              <a:buNone/>
            </a:pPr>
            <a:r>
              <a:rPr lang="en-US" sz="1200">
                <a:solidFill>
                  <a:srgbClr val="4B5563"/>
                </a:solidFill>
                <a:latin typeface="ui-sans-serif" pitchFamily="34" charset="0"/>
                <a:ea typeface="ui-sans-serif" pitchFamily="34" charset="-122"/>
                <a:cs typeface="ui-sans-serif" pitchFamily="34" charset="-120"/>
              </a:rPr>
              <a:t>All business operations managed within a single system.</a:t>
            </a:r>
            <a:endParaRPr lang="en-US" sz="1200"/>
          </a:p>
        </p:txBody>
      </p:sp>
      <p:pic>
        <p:nvPicPr>
          <p:cNvPr id="42" name="Picture 41">
            <a:extLst>
              <a:ext uri="{FF2B5EF4-FFF2-40B4-BE49-F238E27FC236}">
                <a16:creationId xmlns:a16="http://schemas.microsoft.com/office/drawing/2014/main" id="{F0B08954-D3F8-45F4-B900-78060E7210F2}"/>
              </a:ext>
            </a:extLst>
          </p:cNvPr>
          <p:cNvPicPr>
            <a:picLocks noChangeAspect="1"/>
          </p:cNvPicPr>
          <p:nvPr/>
        </p:nvPicPr>
        <p:blipFill>
          <a:blip r:embed="rId17"/>
          <a:stretch>
            <a:fillRect/>
          </a:stretch>
        </p:blipFill>
        <p:spPr>
          <a:xfrm>
            <a:off x="10201314" y="228600"/>
            <a:ext cx="1800186" cy="368038"/>
          </a:xfrm>
          <a:prstGeom prst="rect">
            <a:avLst/>
          </a:prstGeom>
        </p:spPr>
      </p:pic>
      <p:pic>
        <p:nvPicPr>
          <p:cNvPr id="44" name="Picture 43">
            <a:extLst>
              <a:ext uri="{FF2B5EF4-FFF2-40B4-BE49-F238E27FC236}">
                <a16:creationId xmlns:a16="http://schemas.microsoft.com/office/drawing/2014/main" id="{67AC979A-3BAD-4548-8EA4-E7F6BBA36E2A}"/>
              </a:ext>
            </a:extLst>
          </p:cNvPr>
          <p:cNvPicPr>
            <a:picLocks noChangeAspect="1"/>
          </p:cNvPicPr>
          <p:nvPr/>
        </p:nvPicPr>
        <p:blipFill>
          <a:blip r:embed="rId18"/>
          <a:stretch>
            <a:fillRect/>
          </a:stretch>
        </p:blipFill>
        <p:spPr>
          <a:xfrm>
            <a:off x="5915025" y="3057525"/>
            <a:ext cx="409456" cy="39534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2192000" cy="6858000"/>
          </a:xfrm>
          <a:prstGeom prst="rect">
            <a:avLst/>
          </a:prstGeom>
        </p:spPr>
      </p:pic>
      <p:pic>
        <p:nvPicPr>
          <p:cNvPr id="3" name="Image 1" descr="preencoded.png"/>
          <p:cNvPicPr>
            <a:picLocks noChangeAspect="1"/>
          </p:cNvPicPr>
          <p:nvPr/>
        </p:nvPicPr>
        <p:blipFill>
          <a:blip r:embed="rId4"/>
          <a:stretch>
            <a:fillRect/>
          </a:stretch>
        </p:blipFill>
        <p:spPr>
          <a:xfrm>
            <a:off x="0" y="0"/>
            <a:ext cx="12192000" cy="838200"/>
          </a:xfrm>
          <a:prstGeom prst="rect">
            <a:avLst/>
          </a:prstGeom>
        </p:spPr>
      </p:pic>
      <p:pic>
        <p:nvPicPr>
          <p:cNvPr id="4" name="Image 2" descr="preencoded.png"/>
          <p:cNvPicPr>
            <a:picLocks noChangeAspect="1"/>
          </p:cNvPicPr>
          <p:nvPr/>
        </p:nvPicPr>
        <p:blipFill>
          <a:blip r:embed="rId5"/>
          <a:stretch>
            <a:fillRect/>
          </a:stretch>
        </p:blipFill>
        <p:spPr>
          <a:xfrm>
            <a:off x="381000" y="1828800"/>
            <a:ext cx="2163961" cy="1962150"/>
          </a:xfrm>
          <a:prstGeom prst="rect">
            <a:avLst/>
          </a:prstGeom>
        </p:spPr>
      </p:pic>
      <p:pic>
        <p:nvPicPr>
          <p:cNvPr id="5" name="Image 3" descr="preencoded.png"/>
          <p:cNvPicPr>
            <a:picLocks noChangeAspect="1"/>
          </p:cNvPicPr>
          <p:nvPr/>
        </p:nvPicPr>
        <p:blipFill>
          <a:blip r:embed="rId6"/>
          <a:stretch>
            <a:fillRect/>
          </a:stretch>
        </p:blipFill>
        <p:spPr>
          <a:xfrm>
            <a:off x="1224855" y="1981200"/>
            <a:ext cx="476250" cy="476250"/>
          </a:xfrm>
          <a:prstGeom prst="rect">
            <a:avLst/>
          </a:prstGeom>
        </p:spPr>
      </p:pic>
      <p:pic>
        <p:nvPicPr>
          <p:cNvPr id="6" name="Image 4" descr="preencoded.png"/>
          <p:cNvPicPr>
            <a:picLocks noChangeAspect="1"/>
          </p:cNvPicPr>
          <p:nvPr/>
        </p:nvPicPr>
        <p:blipFill>
          <a:blip r:embed="rId7"/>
          <a:stretch>
            <a:fillRect/>
          </a:stretch>
        </p:blipFill>
        <p:spPr>
          <a:xfrm>
            <a:off x="1334393" y="2066925"/>
            <a:ext cx="257175" cy="304800"/>
          </a:xfrm>
          <a:prstGeom prst="rect">
            <a:avLst/>
          </a:prstGeom>
        </p:spPr>
      </p:pic>
      <p:pic>
        <p:nvPicPr>
          <p:cNvPr id="7" name="Image 5" descr="preencoded.png"/>
          <p:cNvPicPr>
            <a:picLocks noChangeAspect="1"/>
          </p:cNvPicPr>
          <p:nvPr/>
        </p:nvPicPr>
        <p:blipFill>
          <a:blip r:embed="rId8"/>
          <a:stretch>
            <a:fillRect/>
          </a:stretch>
        </p:blipFill>
        <p:spPr>
          <a:xfrm>
            <a:off x="2697361" y="1828800"/>
            <a:ext cx="2164110" cy="1962150"/>
          </a:xfrm>
          <a:prstGeom prst="rect">
            <a:avLst/>
          </a:prstGeom>
        </p:spPr>
      </p:pic>
      <p:pic>
        <p:nvPicPr>
          <p:cNvPr id="8" name="Image 6" descr="preencoded.png"/>
          <p:cNvPicPr>
            <a:picLocks noChangeAspect="1"/>
          </p:cNvPicPr>
          <p:nvPr/>
        </p:nvPicPr>
        <p:blipFill>
          <a:blip r:embed="rId9"/>
          <a:stretch>
            <a:fillRect/>
          </a:stretch>
        </p:blipFill>
        <p:spPr>
          <a:xfrm>
            <a:off x="3541216" y="1981200"/>
            <a:ext cx="476250" cy="476250"/>
          </a:xfrm>
          <a:prstGeom prst="rect">
            <a:avLst/>
          </a:prstGeom>
        </p:spPr>
      </p:pic>
      <p:pic>
        <p:nvPicPr>
          <p:cNvPr id="9" name="Image 7" descr="preencoded.png"/>
          <p:cNvPicPr>
            <a:picLocks noChangeAspect="1"/>
          </p:cNvPicPr>
          <p:nvPr/>
        </p:nvPicPr>
        <p:blipFill>
          <a:blip r:embed="rId10"/>
          <a:stretch>
            <a:fillRect/>
          </a:stretch>
        </p:blipFill>
        <p:spPr>
          <a:xfrm>
            <a:off x="3650754" y="2066925"/>
            <a:ext cx="257175" cy="304800"/>
          </a:xfrm>
          <a:prstGeom prst="rect">
            <a:avLst/>
          </a:prstGeom>
        </p:spPr>
      </p:pic>
      <p:pic>
        <p:nvPicPr>
          <p:cNvPr id="10" name="Image 8" descr="preencoded.png"/>
          <p:cNvPicPr>
            <a:picLocks noChangeAspect="1"/>
          </p:cNvPicPr>
          <p:nvPr/>
        </p:nvPicPr>
        <p:blipFill>
          <a:blip r:embed="rId11"/>
          <a:stretch>
            <a:fillRect/>
          </a:stretch>
        </p:blipFill>
        <p:spPr>
          <a:xfrm>
            <a:off x="5013871" y="1828800"/>
            <a:ext cx="2164110" cy="1962150"/>
          </a:xfrm>
          <a:prstGeom prst="rect">
            <a:avLst/>
          </a:prstGeom>
        </p:spPr>
      </p:pic>
      <p:pic>
        <p:nvPicPr>
          <p:cNvPr id="11" name="Image 9" descr="preencoded.png"/>
          <p:cNvPicPr>
            <a:picLocks noChangeAspect="1"/>
          </p:cNvPicPr>
          <p:nvPr/>
        </p:nvPicPr>
        <p:blipFill>
          <a:blip r:embed="rId12"/>
          <a:stretch>
            <a:fillRect/>
          </a:stretch>
        </p:blipFill>
        <p:spPr>
          <a:xfrm>
            <a:off x="5857726" y="1981200"/>
            <a:ext cx="476250" cy="476250"/>
          </a:xfrm>
          <a:prstGeom prst="rect">
            <a:avLst/>
          </a:prstGeom>
        </p:spPr>
      </p:pic>
      <p:pic>
        <p:nvPicPr>
          <p:cNvPr id="12" name="Image 10" descr="preencoded.png"/>
          <p:cNvPicPr>
            <a:picLocks noChangeAspect="1"/>
          </p:cNvPicPr>
          <p:nvPr/>
        </p:nvPicPr>
        <p:blipFill>
          <a:blip r:embed="rId13"/>
          <a:stretch>
            <a:fillRect/>
          </a:stretch>
        </p:blipFill>
        <p:spPr>
          <a:xfrm>
            <a:off x="6010126" y="2066925"/>
            <a:ext cx="171450" cy="304800"/>
          </a:xfrm>
          <a:prstGeom prst="rect">
            <a:avLst/>
          </a:prstGeom>
        </p:spPr>
      </p:pic>
      <p:pic>
        <p:nvPicPr>
          <p:cNvPr id="13" name="Image 11" descr="preencoded.png"/>
          <p:cNvPicPr>
            <a:picLocks noChangeAspect="1"/>
          </p:cNvPicPr>
          <p:nvPr/>
        </p:nvPicPr>
        <p:blipFill>
          <a:blip r:embed="rId14"/>
          <a:stretch>
            <a:fillRect/>
          </a:stretch>
        </p:blipFill>
        <p:spPr>
          <a:xfrm>
            <a:off x="7330380" y="1828800"/>
            <a:ext cx="2164110" cy="1962150"/>
          </a:xfrm>
          <a:prstGeom prst="rect">
            <a:avLst/>
          </a:prstGeom>
        </p:spPr>
      </p:pic>
      <p:pic>
        <p:nvPicPr>
          <p:cNvPr id="14" name="Image 12" descr="preencoded.png"/>
          <p:cNvPicPr>
            <a:picLocks noChangeAspect="1"/>
          </p:cNvPicPr>
          <p:nvPr/>
        </p:nvPicPr>
        <p:blipFill>
          <a:blip r:embed="rId15"/>
          <a:stretch>
            <a:fillRect/>
          </a:stretch>
        </p:blipFill>
        <p:spPr>
          <a:xfrm>
            <a:off x="8174236" y="1981200"/>
            <a:ext cx="476250" cy="476250"/>
          </a:xfrm>
          <a:prstGeom prst="rect">
            <a:avLst/>
          </a:prstGeom>
        </p:spPr>
      </p:pic>
      <p:pic>
        <p:nvPicPr>
          <p:cNvPr id="15" name="Image 13" descr="preencoded.png"/>
          <p:cNvPicPr>
            <a:picLocks noChangeAspect="1"/>
          </p:cNvPicPr>
          <p:nvPr/>
        </p:nvPicPr>
        <p:blipFill>
          <a:blip r:embed="rId16"/>
          <a:stretch>
            <a:fillRect/>
          </a:stretch>
        </p:blipFill>
        <p:spPr>
          <a:xfrm>
            <a:off x="8269486" y="2066925"/>
            <a:ext cx="285750" cy="304800"/>
          </a:xfrm>
          <a:prstGeom prst="rect">
            <a:avLst/>
          </a:prstGeom>
        </p:spPr>
      </p:pic>
      <p:pic>
        <p:nvPicPr>
          <p:cNvPr id="16" name="Image 14" descr="preencoded.png"/>
          <p:cNvPicPr>
            <a:picLocks noChangeAspect="1"/>
          </p:cNvPicPr>
          <p:nvPr/>
        </p:nvPicPr>
        <p:blipFill>
          <a:blip r:embed="rId17"/>
          <a:stretch>
            <a:fillRect/>
          </a:stretch>
        </p:blipFill>
        <p:spPr>
          <a:xfrm>
            <a:off x="9646890" y="1828800"/>
            <a:ext cx="2163961" cy="1962150"/>
          </a:xfrm>
          <a:prstGeom prst="rect">
            <a:avLst/>
          </a:prstGeom>
        </p:spPr>
      </p:pic>
      <p:pic>
        <p:nvPicPr>
          <p:cNvPr id="17" name="Image 15" descr="preencoded.png"/>
          <p:cNvPicPr>
            <a:picLocks noChangeAspect="1"/>
          </p:cNvPicPr>
          <p:nvPr/>
        </p:nvPicPr>
        <p:blipFill>
          <a:blip r:embed="rId18"/>
          <a:stretch>
            <a:fillRect/>
          </a:stretch>
        </p:blipFill>
        <p:spPr>
          <a:xfrm>
            <a:off x="10490746" y="1981200"/>
            <a:ext cx="476250" cy="476250"/>
          </a:xfrm>
          <a:prstGeom prst="rect">
            <a:avLst/>
          </a:prstGeom>
        </p:spPr>
      </p:pic>
      <p:pic>
        <p:nvPicPr>
          <p:cNvPr id="18" name="Image 16" descr="preencoded.png"/>
          <p:cNvPicPr>
            <a:picLocks noChangeAspect="1"/>
          </p:cNvPicPr>
          <p:nvPr/>
        </p:nvPicPr>
        <p:blipFill>
          <a:blip r:embed="rId19"/>
          <a:stretch>
            <a:fillRect/>
          </a:stretch>
        </p:blipFill>
        <p:spPr>
          <a:xfrm>
            <a:off x="10614571" y="2066925"/>
            <a:ext cx="228600" cy="304800"/>
          </a:xfrm>
          <a:prstGeom prst="rect">
            <a:avLst/>
          </a:prstGeom>
        </p:spPr>
      </p:pic>
      <p:pic>
        <p:nvPicPr>
          <p:cNvPr id="19" name="Image 17" descr="preencoded.png"/>
          <p:cNvPicPr>
            <a:picLocks noChangeAspect="1"/>
          </p:cNvPicPr>
          <p:nvPr/>
        </p:nvPicPr>
        <p:blipFill>
          <a:blip r:embed="rId20"/>
          <a:stretch>
            <a:fillRect/>
          </a:stretch>
        </p:blipFill>
        <p:spPr>
          <a:xfrm>
            <a:off x="381000" y="4171950"/>
            <a:ext cx="11430000" cy="1409700"/>
          </a:xfrm>
          <a:prstGeom prst="rect">
            <a:avLst/>
          </a:prstGeom>
        </p:spPr>
      </p:pic>
      <p:pic>
        <p:nvPicPr>
          <p:cNvPr id="20" name="Image 18" descr="preencoded.png"/>
          <p:cNvPicPr>
            <a:picLocks noChangeAspect="1"/>
          </p:cNvPicPr>
          <p:nvPr/>
        </p:nvPicPr>
        <p:blipFill>
          <a:blip r:embed="rId21"/>
          <a:stretch>
            <a:fillRect/>
          </a:stretch>
        </p:blipFill>
        <p:spPr>
          <a:xfrm>
            <a:off x="609600" y="4857750"/>
            <a:ext cx="152400" cy="152400"/>
          </a:xfrm>
          <a:prstGeom prst="rect">
            <a:avLst/>
          </a:prstGeom>
        </p:spPr>
      </p:pic>
      <p:pic>
        <p:nvPicPr>
          <p:cNvPr id="21" name="Image 19" descr="preencoded.png"/>
          <p:cNvPicPr>
            <a:picLocks noChangeAspect="1"/>
          </p:cNvPicPr>
          <p:nvPr/>
        </p:nvPicPr>
        <p:blipFill>
          <a:blip r:embed="rId21"/>
          <a:stretch>
            <a:fillRect/>
          </a:stretch>
        </p:blipFill>
        <p:spPr>
          <a:xfrm>
            <a:off x="609600" y="5162550"/>
            <a:ext cx="152400" cy="152400"/>
          </a:xfrm>
          <a:prstGeom prst="rect">
            <a:avLst/>
          </a:prstGeom>
        </p:spPr>
      </p:pic>
      <p:pic>
        <p:nvPicPr>
          <p:cNvPr id="22" name="Image 20" descr="preencoded.png"/>
          <p:cNvPicPr>
            <a:picLocks noChangeAspect="1"/>
          </p:cNvPicPr>
          <p:nvPr/>
        </p:nvPicPr>
        <p:blipFill>
          <a:blip r:embed="rId21"/>
          <a:stretch>
            <a:fillRect/>
          </a:stretch>
        </p:blipFill>
        <p:spPr>
          <a:xfrm>
            <a:off x="6096000" y="4857750"/>
            <a:ext cx="152400" cy="152400"/>
          </a:xfrm>
          <a:prstGeom prst="rect">
            <a:avLst/>
          </a:prstGeom>
        </p:spPr>
      </p:pic>
      <p:pic>
        <p:nvPicPr>
          <p:cNvPr id="23" name="Image 21" descr="preencoded.png"/>
          <p:cNvPicPr>
            <a:picLocks noChangeAspect="1"/>
          </p:cNvPicPr>
          <p:nvPr/>
        </p:nvPicPr>
        <p:blipFill>
          <a:blip r:embed="rId21"/>
          <a:stretch>
            <a:fillRect/>
          </a:stretch>
        </p:blipFill>
        <p:spPr>
          <a:xfrm>
            <a:off x="6096000" y="5162550"/>
            <a:ext cx="152400" cy="152400"/>
          </a:xfrm>
          <a:prstGeom prst="rect">
            <a:avLst/>
          </a:prstGeom>
        </p:spPr>
      </p:pic>
      <p:sp>
        <p:nvSpPr>
          <p:cNvPr id="24" name="Text 0"/>
          <p:cNvSpPr/>
          <p:nvPr/>
        </p:nvSpPr>
        <p:spPr>
          <a:xfrm>
            <a:off x="381000" y="228600"/>
            <a:ext cx="13716000" cy="381000"/>
          </a:xfrm>
          <a:prstGeom prst="rect">
            <a:avLst/>
          </a:prstGeom>
          <a:noFill/>
          <a:ln/>
        </p:spPr>
        <p:txBody>
          <a:bodyPr wrap="square" lIns="0" tIns="0" rIns="0" bIns="0" rtlCol="0" anchor="t"/>
          <a:lstStyle/>
          <a:p>
            <a:pPr marL="0" indent="0">
              <a:lnSpc>
                <a:spcPts val="3000"/>
              </a:lnSpc>
              <a:buNone/>
            </a:pPr>
            <a:r>
              <a:rPr lang="en-US" sz="2700" b="1">
                <a:solidFill>
                  <a:srgbClr val="FFFFFF"/>
                </a:solidFill>
                <a:latin typeface="ui-sans-serif" pitchFamily="34" charset="0"/>
                <a:ea typeface="ui-sans-serif" pitchFamily="34" charset="-122"/>
                <a:cs typeface="ui-sans-serif" pitchFamily="34" charset="-120"/>
              </a:rPr>
              <a:t>Core ERP Modules for eCommerce</a:t>
            </a:r>
            <a:endParaRPr lang="en-US" sz="2700"/>
          </a:p>
        </p:txBody>
      </p:sp>
      <p:sp>
        <p:nvSpPr>
          <p:cNvPr id="25" name="Text 1"/>
          <p:cNvSpPr/>
          <p:nvPr/>
        </p:nvSpPr>
        <p:spPr>
          <a:xfrm>
            <a:off x="381000" y="1066800"/>
            <a:ext cx="11430000" cy="533400"/>
          </a:xfrm>
          <a:prstGeom prst="rect">
            <a:avLst/>
          </a:prstGeom>
          <a:noFill/>
          <a:ln/>
        </p:spPr>
        <p:txBody>
          <a:bodyPr wrap="square" lIns="0" tIns="0" rIns="0" bIns="0" rtlCol="0" anchor="t"/>
          <a:lstStyle/>
          <a:p>
            <a:pPr marL="0" indent="0">
              <a:lnSpc>
                <a:spcPts val="2100"/>
              </a:lnSpc>
              <a:buNone/>
            </a:pPr>
            <a:r>
              <a:rPr lang="en-US" sz="1500">
                <a:solidFill>
                  <a:srgbClr val="374151"/>
                </a:solidFill>
                <a:latin typeface="ui-sans-serif" pitchFamily="34" charset="0"/>
                <a:ea typeface="ui-sans-serif" pitchFamily="34" charset="-122"/>
                <a:cs typeface="ui-sans-serif" pitchFamily="34" charset="-120"/>
              </a:rPr>
              <a:t>Odoo's modular architecture allows businesses to select and integrate specific applications as needed, making it an exceptional platform for seamless eCommerce operations.</a:t>
            </a:r>
            <a:endParaRPr lang="en-US" sz="1500"/>
          </a:p>
        </p:txBody>
      </p:sp>
      <p:sp>
        <p:nvSpPr>
          <p:cNvPr id="26" name="Text 2"/>
          <p:cNvSpPr/>
          <p:nvPr/>
        </p:nvSpPr>
        <p:spPr>
          <a:xfrm>
            <a:off x="1204764" y="2571750"/>
            <a:ext cx="619542" cy="266700"/>
          </a:xfrm>
          <a:prstGeom prst="rect">
            <a:avLst/>
          </a:prstGeom>
          <a:noFill/>
          <a:ln/>
        </p:spPr>
        <p:txBody>
          <a:bodyPr wrap="square" lIns="0" tIns="0" rIns="0" bIns="0" rtlCol="0" anchor="t"/>
          <a:lstStyle/>
          <a:p>
            <a:pPr marL="0" indent="0">
              <a:lnSpc>
                <a:spcPts val="2100"/>
              </a:lnSpc>
              <a:buNone/>
            </a:pPr>
            <a:r>
              <a:rPr lang="en-US" sz="1350" b="1">
                <a:solidFill>
                  <a:srgbClr val="1F2937"/>
                </a:solidFill>
                <a:latin typeface="ui-sans-serif" pitchFamily="34" charset="0"/>
                <a:ea typeface="ui-sans-serif" pitchFamily="34" charset="-122"/>
                <a:cs typeface="ui-sans-serif" pitchFamily="34" charset="-120"/>
              </a:rPr>
              <a:t>Sales</a:t>
            </a:r>
            <a:endParaRPr lang="en-US" sz="1350"/>
          </a:p>
        </p:txBody>
      </p:sp>
      <p:sp>
        <p:nvSpPr>
          <p:cNvPr id="27" name="Text 3"/>
          <p:cNvSpPr/>
          <p:nvPr/>
        </p:nvSpPr>
        <p:spPr>
          <a:xfrm>
            <a:off x="533400" y="2876550"/>
            <a:ext cx="1859161" cy="571500"/>
          </a:xfrm>
          <a:prstGeom prst="rect">
            <a:avLst/>
          </a:prstGeom>
          <a:noFill/>
          <a:ln/>
        </p:spPr>
        <p:txBody>
          <a:bodyPr wrap="square" lIns="0" tIns="0" rIns="0" bIns="0" rtlCol="0" anchor="t"/>
          <a:lstStyle/>
          <a:p>
            <a:pPr marL="0" indent="0" algn="ctr">
              <a:lnSpc>
                <a:spcPts val="1500"/>
              </a:lnSpc>
              <a:buNone/>
            </a:pPr>
            <a:r>
              <a:rPr lang="en-US" sz="1050">
                <a:solidFill>
                  <a:srgbClr val="4B5563"/>
                </a:solidFill>
                <a:latin typeface="ui-sans-serif" pitchFamily="34" charset="0"/>
                <a:ea typeface="ui-sans-serif" pitchFamily="34" charset="-122"/>
                <a:cs typeface="ui-sans-serif" pitchFamily="34" charset="-120"/>
              </a:rPr>
              <a:t>Manages sales orders, quotations, and customer invoicing.</a:t>
            </a:r>
            <a:endParaRPr lang="en-US" sz="1050"/>
          </a:p>
        </p:txBody>
      </p:sp>
      <p:sp>
        <p:nvSpPr>
          <p:cNvPr id="28" name="Text 4"/>
          <p:cNvSpPr/>
          <p:nvPr/>
        </p:nvSpPr>
        <p:spPr>
          <a:xfrm>
            <a:off x="3313361" y="2571750"/>
            <a:ext cx="1118533" cy="266700"/>
          </a:xfrm>
          <a:prstGeom prst="rect">
            <a:avLst/>
          </a:prstGeom>
          <a:noFill/>
          <a:ln/>
        </p:spPr>
        <p:txBody>
          <a:bodyPr wrap="square" lIns="0" tIns="0" rIns="0" bIns="0" rtlCol="0" anchor="t"/>
          <a:lstStyle/>
          <a:p>
            <a:pPr marL="0" indent="0">
              <a:lnSpc>
                <a:spcPts val="2100"/>
              </a:lnSpc>
              <a:buNone/>
            </a:pPr>
            <a:r>
              <a:rPr lang="en-US" sz="1350" b="1">
                <a:solidFill>
                  <a:srgbClr val="1F2937"/>
                </a:solidFill>
                <a:latin typeface="ui-sans-serif" pitchFamily="34" charset="0"/>
                <a:ea typeface="ui-sans-serif" pitchFamily="34" charset="-122"/>
                <a:cs typeface="ui-sans-serif" pitchFamily="34" charset="-120"/>
              </a:rPr>
              <a:t>Inventory</a:t>
            </a:r>
            <a:endParaRPr lang="en-US" sz="1350"/>
          </a:p>
        </p:txBody>
      </p:sp>
      <p:sp>
        <p:nvSpPr>
          <p:cNvPr id="29" name="Text 5"/>
          <p:cNvSpPr/>
          <p:nvPr/>
        </p:nvSpPr>
        <p:spPr>
          <a:xfrm>
            <a:off x="2849761" y="2876550"/>
            <a:ext cx="1859310" cy="571500"/>
          </a:xfrm>
          <a:prstGeom prst="rect">
            <a:avLst/>
          </a:prstGeom>
          <a:noFill/>
          <a:ln/>
        </p:spPr>
        <p:txBody>
          <a:bodyPr wrap="square" lIns="0" tIns="0" rIns="0" bIns="0" rtlCol="0" anchor="t"/>
          <a:lstStyle/>
          <a:p>
            <a:pPr marL="0" indent="0" algn="ctr">
              <a:lnSpc>
                <a:spcPts val="1500"/>
              </a:lnSpc>
              <a:buNone/>
            </a:pPr>
            <a:r>
              <a:rPr lang="en-US" sz="1050">
                <a:solidFill>
                  <a:srgbClr val="4B5563"/>
                </a:solidFill>
                <a:latin typeface="ui-sans-serif" pitchFamily="34" charset="0"/>
                <a:ea typeface="ui-sans-serif" pitchFamily="34" charset="-122"/>
                <a:cs typeface="ui-sans-serif" pitchFamily="34" charset="-120"/>
              </a:rPr>
              <a:t>Tracks stock levels, manages warehouses, and automates reordering.</a:t>
            </a:r>
            <a:endParaRPr lang="en-US" sz="1050"/>
          </a:p>
        </p:txBody>
      </p:sp>
      <p:sp>
        <p:nvSpPr>
          <p:cNvPr id="30" name="Text 6"/>
          <p:cNvSpPr/>
          <p:nvPr/>
        </p:nvSpPr>
        <p:spPr>
          <a:xfrm>
            <a:off x="5554117" y="2571750"/>
            <a:ext cx="1300163" cy="266700"/>
          </a:xfrm>
          <a:prstGeom prst="rect">
            <a:avLst/>
          </a:prstGeom>
          <a:noFill/>
          <a:ln/>
        </p:spPr>
        <p:txBody>
          <a:bodyPr wrap="square" lIns="0" tIns="0" rIns="0" bIns="0" rtlCol="0" anchor="t"/>
          <a:lstStyle/>
          <a:p>
            <a:pPr marL="0" indent="0">
              <a:lnSpc>
                <a:spcPts val="2100"/>
              </a:lnSpc>
              <a:buNone/>
            </a:pPr>
            <a:r>
              <a:rPr lang="en-US" sz="1350" b="1">
                <a:solidFill>
                  <a:srgbClr val="1F2937"/>
                </a:solidFill>
                <a:latin typeface="ui-sans-serif" pitchFamily="34" charset="0"/>
                <a:ea typeface="ui-sans-serif" pitchFamily="34" charset="-122"/>
                <a:cs typeface="ui-sans-serif" pitchFamily="34" charset="-120"/>
              </a:rPr>
              <a:t>Accounting</a:t>
            </a:r>
            <a:endParaRPr lang="en-US" sz="1350"/>
          </a:p>
        </p:txBody>
      </p:sp>
      <p:sp>
        <p:nvSpPr>
          <p:cNvPr id="31" name="Text 7"/>
          <p:cNvSpPr/>
          <p:nvPr/>
        </p:nvSpPr>
        <p:spPr>
          <a:xfrm>
            <a:off x="5166271" y="2876550"/>
            <a:ext cx="1859310" cy="571500"/>
          </a:xfrm>
          <a:prstGeom prst="rect">
            <a:avLst/>
          </a:prstGeom>
          <a:noFill/>
          <a:ln/>
        </p:spPr>
        <p:txBody>
          <a:bodyPr wrap="square" lIns="0" tIns="0" rIns="0" bIns="0" rtlCol="0" anchor="t"/>
          <a:lstStyle/>
          <a:p>
            <a:pPr marL="0" indent="0" algn="ctr">
              <a:lnSpc>
                <a:spcPts val="1500"/>
              </a:lnSpc>
              <a:buNone/>
            </a:pPr>
            <a:r>
              <a:rPr lang="en-US" sz="1050">
                <a:solidFill>
                  <a:srgbClr val="4B5563"/>
                </a:solidFill>
                <a:latin typeface="ui-sans-serif" pitchFamily="34" charset="0"/>
                <a:ea typeface="ui-sans-serif" pitchFamily="34" charset="-122"/>
                <a:cs typeface="ui-sans-serif" pitchFamily="34" charset="-120"/>
              </a:rPr>
              <a:t>Handles financial transactions, invoicing, payments, and reporting.</a:t>
            </a:r>
            <a:endParaRPr lang="en-US" sz="1050"/>
          </a:p>
        </p:txBody>
      </p:sp>
      <p:sp>
        <p:nvSpPr>
          <p:cNvPr id="32" name="Text 8"/>
          <p:cNvSpPr/>
          <p:nvPr/>
        </p:nvSpPr>
        <p:spPr>
          <a:xfrm>
            <a:off x="8198197" y="2571750"/>
            <a:ext cx="514171" cy="266700"/>
          </a:xfrm>
          <a:prstGeom prst="rect">
            <a:avLst/>
          </a:prstGeom>
          <a:noFill/>
          <a:ln/>
        </p:spPr>
        <p:txBody>
          <a:bodyPr wrap="square" lIns="0" tIns="0" rIns="0" bIns="0" rtlCol="0" anchor="t"/>
          <a:lstStyle/>
          <a:p>
            <a:pPr marL="0" indent="0">
              <a:lnSpc>
                <a:spcPts val="2100"/>
              </a:lnSpc>
              <a:buNone/>
            </a:pPr>
            <a:r>
              <a:rPr lang="en-US" sz="1350" b="1">
                <a:solidFill>
                  <a:srgbClr val="1F2937"/>
                </a:solidFill>
                <a:latin typeface="ui-sans-serif" pitchFamily="34" charset="0"/>
                <a:ea typeface="ui-sans-serif" pitchFamily="34" charset="-122"/>
                <a:cs typeface="ui-sans-serif" pitchFamily="34" charset="-120"/>
              </a:rPr>
              <a:t>CRM</a:t>
            </a:r>
            <a:endParaRPr lang="en-US" sz="1350"/>
          </a:p>
        </p:txBody>
      </p:sp>
      <p:sp>
        <p:nvSpPr>
          <p:cNvPr id="33" name="Text 9"/>
          <p:cNvSpPr/>
          <p:nvPr/>
        </p:nvSpPr>
        <p:spPr>
          <a:xfrm>
            <a:off x="7482780" y="2876550"/>
            <a:ext cx="1859310" cy="571500"/>
          </a:xfrm>
          <a:prstGeom prst="rect">
            <a:avLst/>
          </a:prstGeom>
          <a:noFill/>
          <a:ln/>
        </p:spPr>
        <p:txBody>
          <a:bodyPr wrap="square" lIns="0" tIns="0" rIns="0" bIns="0" rtlCol="0" anchor="t"/>
          <a:lstStyle/>
          <a:p>
            <a:pPr marL="0" indent="0" algn="ctr">
              <a:lnSpc>
                <a:spcPts val="1500"/>
              </a:lnSpc>
              <a:buNone/>
            </a:pPr>
            <a:r>
              <a:rPr lang="en-US" sz="1050">
                <a:solidFill>
                  <a:srgbClr val="4B5563"/>
                </a:solidFill>
                <a:latin typeface="ui-sans-serif" pitchFamily="34" charset="0"/>
                <a:ea typeface="ui-sans-serif" pitchFamily="34" charset="-122"/>
                <a:cs typeface="ui-sans-serif" pitchFamily="34" charset="-120"/>
              </a:rPr>
              <a:t>Manages customer relationships, leads, opportunities, and support.</a:t>
            </a:r>
            <a:endParaRPr lang="en-US" sz="1050"/>
          </a:p>
        </p:txBody>
      </p:sp>
      <p:sp>
        <p:nvSpPr>
          <p:cNvPr id="34" name="Text 10"/>
          <p:cNvSpPr/>
          <p:nvPr/>
        </p:nvSpPr>
        <p:spPr>
          <a:xfrm>
            <a:off x="9739015" y="2571750"/>
            <a:ext cx="2375654" cy="266700"/>
          </a:xfrm>
          <a:prstGeom prst="rect">
            <a:avLst/>
          </a:prstGeom>
          <a:noFill/>
          <a:ln/>
        </p:spPr>
        <p:txBody>
          <a:bodyPr wrap="square" lIns="0" tIns="0" rIns="0" bIns="0" rtlCol="0" anchor="t"/>
          <a:lstStyle/>
          <a:p>
            <a:pPr marL="0" indent="0">
              <a:lnSpc>
                <a:spcPts val="2100"/>
              </a:lnSpc>
              <a:buNone/>
            </a:pPr>
            <a:r>
              <a:rPr lang="en-US" sz="1350" b="1">
                <a:solidFill>
                  <a:srgbClr val="1F2937"/>
                </a:solidFill>
                <a:latin typeface="ui-sans-serif" pitchFamily="34" charset="0"/>
                <a:ea typeface="ui-sans-serif" pitchFamily="34" charset="-122"/>
                <a:cs typeface="ui-sans-serif" pitchFamily="34" charset="-120"/>
              </a:rPr>
              <a:t>Website/eCommerce</a:t>
            </a:r>
            <a:endParaRPr lang="en-US" sz="1350"/>
          </a:p>
        </p:txBody>
      </p:sp>
      <p:sp>
        <p:nvSpPr>
          <p:cNvPr id="35" name="Text 11"/>
          <p:cNvSpPr/>
          <p:nvPr/>
        </p:nvSpPr>
        <p:spPr>
          <a:xfrm>
            <a:off x="9799290" y="2876550"/>
            <a:ext cx="1859161" cy="933450"/>
          </a:xfrm>
          <a:prstGeom prst="rect">
            <a:avLst/>
          </a:prstGeom>
          <a:noFill/>
          <a:ln/>
        </p:spPr>
        <p:txBody>
          <a:bodyPr wrap="square" lIns="0" tIns="0" rIns="0" bIns="0" rtlCol="0" anchor="t"/>
          <a:lstStyle/>
          <a:p>
            <a:pPr marL="0" indent="0" algn="ctr">
              <a:lnSpc>
                <a:spcPts val="1500"/>
              </a:lnSpc>
              <a:buNone/>
            </a:pPr>
            <a:r>
              <a:rPr lang="en-US" sz="1050">
                <a:solidFill>
                  <a:srgbClr val="4B5563"/>
                </a:solidFill>
                <a:latin typeface="ui-sans-serif" pitchFamily="34" charset="0"/>
                <a:ea typeface="ui-sans-serif" pitchFamily="34" charset="-122"/>
                <a:cs typeface="ui-sans-serif" pitchFamily="34" charset="-120"/>
              </a:rPr>
              <a:t>Creates and manages online stores, product catalogs, and customer portals.</a:t>
            </a:r>
          </a:p>
          <a:p>
            <a:pPr marL="0" indent="0" algn="ctr">
              <a:lnSpc>
                <a:spcPts val="1500"/>
              </a:lnSpc>
              <a:buNone/>
            </a:pPr>
            <a:r>
              <a:rPr lang="en-US" sz="1050">
                <a:solidFill>
                  <a:srgbClr val="4B5563"/>
                </a:solidFill>
                <a:latin typeface="ui-sans-serif" pitchFamily="34" charset="0"/>
                <a:ea typeface="ui-sans-serif" pitchFamily="34" charset="-122"/>
                <a:cs typeface="ui-sans-serif" pitchFamily="34" charset="-120"/>
              </a:rPr>
              <a:t>Online e-Commerce : such as </a:t>
            </a:r>
            <a:r>
              <a:rPr lang="en-US" sz="1050" err="1">
                <a:solidFill>
                  <a:srgbClr val="4B5563"/>
                </a:solidFill>
                <a:latin typeface="ui-sans-serif" pitchFamily="34" charset="0"/>
                <a:ea typeface="ui-sans-serif" pitchFamily="34" charset="-122"/>
                <a:cs typeface="ui-sans-serif" pitchFamily="34" charset="-120"/>
              </a:rPr>
              <a:t>Tokopedia</a:t>
            </a:r>
            <a:r>
              <a:rPr lang="en-US" sz="1050">
                <a:solidFill>
                  <a:srgbClr val="4B5563"/>
                </a:solidFill>
                <a:latin typeface="ui-sans-serif" pitchFamily="34" charset="0"/>
                <a:ea typeface="ui-sans-serif" pitchFamily="34" charset="-122"/>
                <a:cs typeface="ui-sans-serif" pitchFamily="34" charset="-120"/>
              </a:rPr>
              <a:t> / </a:t>
            </a:r>
            <a:r>
              <a:rPr lang="en-US" sz="1050" err="1">
                <a:solidFill>
                  <a:srgbClr val="4B5563"/>
                </a:solidFill>
                <a:latin typeface="ui-sans-serif" pitchFamily="34" charset="0"/>
                <a:ea typeface="ui-sans-serif" pitchFamily="34" charset="-122"/>
                <a:cs typeface="ui-sans-serif" pitchFamily="34" charset="-120"/>
              </a:rPr>
              <a:t>Tiktok</a:t>
            </a:r>
            <a:r>
              <a:rPr lang="en-US" sz="1050">
                <a:solidFill>
                  <a:srgbClr val="4B5563"/>
                </a:solidFill>
                <a:latin typeface="ui-sans-serif" pitchFamily="34" charset="0"/>
                <a:ea typeface="ui-sans-serif" pitchFamily="34" charset="-122"/>
                <a:cs typeface="ui-sans-serif" pitchFamily="34" charset="-120"/>
              </a:rPr>
              <a:t>, </a:t>
            </a:r>
            <a:r>
              <a:rPr lang="en-US" sz="1050" err="1">
                <a:solidFill>
                  <a:srgbClr val="4B5563"/>
                </a:solidFill>
                <a:latin typeface="ui-sans-serif" pitchFamily="34" charset="0"/>
                <a:ea typeface="ui-sans-serif" pitchFamily="34" charset="-122"/>
                <a:cs typeface="ui-sans-serif" pitchFamily="34" charset="-120"/>
              </a:rPr>
              <a:t>Blibli</a:t>
            </a:r>
            <a:r>
              <a:rPr lang="en-US" sz="1050">
                <a:solidFill>
                  <a:srgbClr val="4B5563"/>
                </a:solidFill>
                <a:latin typeface="ui-sans-serif" pitchFamily="34" charset="0"/>
                <a:ea typeface="ui-sans-serif" pitchFamily="34" charset="-122"/>
                <a:cs typeface="ui-sans-serif" pitchFamily="34" charset="-120"/>
              </a:rPr>
              <a:t>, </a:t>
            </a:r>
            <a:r>
              <a:rPr lang="en-US" sz="1050" err="1">
                <a:solidFill>
                  <a:srgbClr val="4B5563"/>
                </a:solidFill>
                <a:latin typeface="ui-sans-serif" pitchFamily="34" charset="0"/>
                <a:ea typeface="ui-sans-serif" pitchFamily="34" charset="-122"/>
                <a:cs typeface="ui-sans-serif" pitchFamily="34" charset="-120"/>
              </a:rPr>
              <a:t>Shopee</a:t>
            </a:r>
            <a:endParaRPr lang="en-US" sz="1050">
              <a:solidFill>
                <a:srgbClr val="4B5563"/>
              </a:solidFill>
              <a:latin typeface="ui-sans-serif" pitchFamily="34" charset="0"/>
              <a:ea typeface="ui-sans-serif" pitchFamily="34" charset="-122"/>
              <a:cs typeface="ui-sans-serif" pitchFamily="34" charset="-120"/>
            </a:endParaRPr>
          </a:p>
        </p:txBody>
      </p:sp>
      <p:sp>
        <p:nvSpPr>
          <p:cNvPr id="36" name="Text 12"/>
          <p:cNvSpPr/>
          <p:nvPr/>
        </p:nvSpPr>
        <p:spPr>
          <a:xfrm>
            <a:off x="609600" y="4400550"/>
            <a:ext cx="10972800" cy="266700"/>
          </a:xfrm>
          <a:prstGeom prst="rect">
            <a:avLst/>
          </a:prstGeom>
          <a:noFill/>
          <a:ln/>
        </p:spPr>
        <p:txBody>
          <a:bodyPr wrap="square" lIns="0" tIns="0" rIns="0" bIns="0" rtlCol="0" anchor="t"/>
          <a:lstStyle/>
          <a:p>
            <a:pPr marL="0" indent="0">
              <a:lnSpc>
                <a:spcPts val="2100"/>
              </a:lnSpc>
              <a:buNone/>
            </a:pPr>
            <a:r>
              <a:rPr lang="en-US" sz="1500" b="1">
                <a:solidFill>
                  <a:srgbClr val="1F2937"/>
                </a:solidFill>
                <a:latin typeface="ui-sans-serif" pitchFamily="34" charset="0"/>
                <a:ea typeface="ui-sans-serif" pitchFamily="34" charset="-122"/>
                <a:cs typeface="ui-sans-serif" pitchFamily="34" charset="-120"/>
              </a:rPr>
              <a:t>Odoo Integration Benefits</a:t>
            </a:r>
            <a:endParaRPr lang="en-US" sz="1500"/>
          </a:p>
        </p:txBody>
      </p:sp>
      <p:sp>
        <p:nvSpPr>
          <p:cNvPr id="37" name="Text 13"/>
          <p:cNvSpPr/>
          <p:nvPr/>
        </p:nvSpPr>
        <p:spPr>
          <a:xfrm>
            <a:off x="838200" y="4819650"/>
            <a:ext cx="2794635" cy="228600"/>
          </a:xfrm>
          <a:prstGeom prst="rect">
            <a:avLst/>
          </a:prstGeom>
          <a:noFill/>
          <a:ln/>
        </p:spPr>
        <p:txBody>
          <a:bodyPr wrap="square" lIns="0" tIns="0" rIns="0" bIns="0" rtlCol="0" anchor="t"/>
          <a:lstStyle/>
          <a:p>
            <a:pPr marL="0" indent="0" algn="l">
              <a:lnSpc>
                <a:spcPts val="1800"/>
              </a:lnSpc>
              <a:buNone/>
            </a:pPr>
            <a:r>
              <a:rPr lang="en-US" sz="1200">
                <a:solidFill>
                  <a:srgbClr val="374151"/>
                </a:solidFill>
                <a:latin typeface="ui-sans-serif" pitchFamily="34" charset="0"/>
                <a:ea typeface="ui-sans-serif" pitchFamily="34" charset="-122"/>
                <a:cs typeface="ui-sans-serif" pitchFamily="34" charset="-120"/>
              </a:rPr>
              <a:t>Centralized data management</a:t>
            </a:r>
            <a:endParaRPr lang="en-US" sz="1200"/>
          </a:p>
        </p:txBody>
      </p:sp>
      <p:sp>
        <p:nvSpPr>
          <p:cNvPr id="38" name="Text 14"/>
          <p:cNvSpPr/>
          <p:nvPr/>
        </p:nvSpPr>
        <p:spPr>
          <a:xfrm>
            <a:off x="838200" y="5124450"/>
            <a:ext cx="2685157" cy="228600"/>
          </a:xfrm>
          <a:prstGeom prst="rect">
            <a:avLst/>
          </a:prstGeom>
          <a:noFill/>
          <a:ln/>
        </p:spPr>
        <p:txBody>
          <a:bodyPr wrap="square" lIns="0" tIns="0" rIns="0" bIns="0" rtlCol="0" anchor="t"/>
          <a:lstStyle/>
          <a:p>
            <a:pPr marL="0" indent="0" algn="l">
              <a:lnSpc>
                <a:spcPts val="1800"/>
              </a:lnSpc>
              <a:buNone/>
            </a:pPr>
            <a:r>
              <a:rPr lang="en-US" sz="1200">
                <a:solidFill>
                  <a:srgbClr val="374151"/>
                </a:solidFill>
                <a:latin typeface="ui-sans-serif" pitchFamily="34" charset="0"/>
                <a:ea typeface="ui-sans-serif" pitchFamily="34" charset="-122"/>
                <a:cs typeface="ui-sans-serif" pitchFamily="34" charset="-120"/>
              </a:rPr>
              <a:t>Real-time inventory accuracy</a:t>
            </a:r>
            <a:endParaRPr lang="en-US" sz="1200"/>
          </a:p>
        </p:txBody>
      </p:sp>
      <p:sp>
        <p:nvSpPr>
          <p:cNvPr id="39" name="Text 15"/>
          <p:cNvSpPr/>
          <p:nvPr/>
        </p:nvSpPr>
        <p:spPr>
          <a:xfrm>
            <a:off x="6324600" y="4819650"/>
            <a:ext cx="2697301" cy="228600"/>
          </a:xfrm>
          <a:prstGeom prst="rect">
            <a:avLst/>
          </a:prstGeom>
          <a:noFill/>
          <a:ln/>
        </p:spPr>
        <p:txBody>
          <a:bodyPr wrap="square" lIns="0" tIns="0" rIns="0" bIns="0" rtlCol="0" anchor="t"/>
          <a:lstStyle/>
          <a:p>
            <a:pPr marL="0" indent="0" algn="l">
              <a:lnSpc>
                <a:spcPts val="1800"/>
              </a:lnSpc>
              <a:buNone/>
            </a:pPr>
            <a:r>
              <a:rPr lang="en-US" sz="1200">
                <a:solidFill>
                  <a:srgbClr val="374151"/>
                </a:solidFill>
                <a:latin typeface="ui-sans-serif" pitchFamily="34" charset="0"/>
                <a:ea typeface="ui-sans-serif" pitchFamily="34" charset="-122"/>
                <a:cs typeface="ui-sans-serif" pitchFamily="34" charset="-120"/>
              </a:rPr>
              <a:t>Streamlined order processing</a:t>
            </a:r>
            <a:endParaRPr lang="en-US" sz="1200"/>
          </a:p>
        </p:txBody>
      </p:sp>
      <p:sp>
        <p:nvSpPr>
          <p:cNvPr id="40" name="Text 16"/>
          <p:cNvSpPr/>
          <p:nvPr/>
        </p:nvSpPr>
        <p:spPr>
          <a:xfrm>
            <a:off x="6324600" y="5124450"/>
            <a:ext cx="2895540" cy="228600"/>
          </a:xfrm>
          <a:prstGeom prst="rect">
            <a:avLst/>
          </a:prstGeom>
          <a:noFill/>
          <a:ln/>
        </p:spPr>
        <p:txBody>
          <a:bodyPr wrap="square" lIns="0" tIns="0" rIns="0" bIns="0" rtlCol="0" anchor="t"/>
          <a:lstStyle/>
          <a:p>
            <a:pPr marL="0" indent="0" algn="l">
              <a:lnSpc>
                <a:spcPts val="1800"/>
              </a:lnSpc>
              <a:buNone/>
            </a:pPr>
            <a:r>
              <a:rPr lang="en-US" sz="1200">
                <a:solidFill>
                  <a:srgbClr val="374151"/>
                </a:solidFill>
                <a:latin typeface="ui-sans-serif" pitchFamily="34" charset="0"/>
                <a:ea typeface="ui-sans-serif" pitchFamily="34" charset="-122"/>
                <a:cs typeface="ui-sans-serif" pitchFamily="34" charset="-120"/>
              </a:rPr>
              <a:t>Enhanced customer experience</a:t>
            </a:r>
            <a:endParaRPr lang="en-US" sz="1200"/>
          </a:p>
        </p:txBody>
      </p:sp>
      <p:pic>
        <p:nvPicPr>
          <p:cNvPr id="41" name="Picture 40">
            <a:extLst>
              <a:ext uri="{FF2B5EF4-FFF2-40B4-BE49-F238E27FC236}">
                <a16:creationId xmlns:a16="http://schemas.microsoft.com/office/drawing/2014/main" id="{630CED3B-A4B4-48A2-AC3F-1C07FF9BAB76}"/>
              </a:ext>
            </a:extLst>
          </p:cNvPr>
          <p:cNvPicPr>
            <a:picLocks noChangeAspect="1"/>
          </p:cNvPicPr>
          <p:nvPr/>
        </p:nvPicPr>
        <p:blipFill>
          <a:blip r:embed="rId22"/>
          <a:stretch>
            <a:fillRect/>
          </a:stretch>
        </p:blipFill>
        <p:spPr>
          <a:xfrm>
            <a:off x="10293251" y="145975"/>
            <a:ext cx="1800186" cy="36803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1" descr="preencoded.png"/>
          <p:cNvPicPr>
            <a:picLocks noChangeAspect="1"/>
          </p:cNvPicPr>
          <p:nvPr/>
        </p:nvPicPr>
        <p:blipFill>
          <a:blip r:embed="rId3"/>
          <a:stretch>
            <a:fillRect/>
          </a:stretch>
        </p:blipFill>
        <p:spPr>
          <a:xfrm>
            <a:off x="0" y="0"/>
            <a:ext cx="2895600" cy="2895600"/>
          </a:xfrm>
          <a:prstGeom prst="rect">
            <a:avLst/>
          </a:prstGeom>
        </p:spPr>
      </p:pic>
      <p:pic>
        <p:nvPicPr>
          <p:cNvPr id="4" name="Image 2" descr="preencoded.png"/>
          <p:cNvPicPr>
            <a:picLocks noChangeAspect="1"/>
          </p:cNvPicPr>
          <p:nvPr/>
        </p:nvPicPr>
        <p:blipFill>
          <a:blip r:embed="rId4"/>
          <a:stretch>
            <a:fillRect/>
          </a:stretch>
        </p:blipFill>
        <p:spPr>
          <a:xfrm>
            <a:off x="8763000" y="3429000"/>
            <a:ext cx="3048000" cy="3048000"/>
          </a:xfrm>
          <a:prstGeom prst="rect">
            <a:avLst/>
          </a:prstGeom>
        </p:spPr>
      </p:pic>
      <p:pic>
        <p:nvPicPr>
          <p:cNvPr id="5" name="Image 3" descr="preencoded.png"/>
          <p:cNvPicPr>
            <a:picLocks noChangeAspect="1"/>
          </p:cNvPicPr>
          <p:nvPr/>
        </p:nvPicPr>
        <p:blipFill>
          <a:blip r:embed="rId5"/>
          <a:stretch>
            <a:fillRect/>
          </a:stretch>
        </p:blipFill>
        <p:spPr>
          <a:xfrm>
            <a:off x="3048000" y="4419600"/>
            <a:ext cx="2438400" cy="2438400"/>
          </a:xfrm>
          <a:prstGeom prst="rect">
            <a:avLst/>
          </a:prstGeom>
        </p:spPr>
      </p:pic>
      <p:pic>
        <p:nvPicPr>
          <p:cNvPr id="6" name="Image 4" descr="preencoded.png"/>
          <p:cNvPicPr>
            <a:picLocks noChangeAspect="1"/>
          </p:cNvPicPr>
          <p:nvPr/>
        </p:nvPicPr>
        <p:blipFill>
          <a:blip r:embed="rId6"/>
          <a:stretch>
            <a:fillRect/>
          </a:stretch>
        </p:blipFill>
        <p:spPr>
          <a:xfrm>
            <a:off x="0" y="0"/>
            <a:ext cx="12192000" cy="76200"/>
          </a:xfrm>
          <a:prstGeom prst="rect">
            <a:avLst/>
          </a:prstGeom>
        </p:spPr>
      </p:pic>
      <p:pic>
        <p:nvPicPr>
          <p:cNvPr id="7" name="Image 5" descr="preencoded.png"/>
          <p:cNvPicPr>
            <a:picLocks noChangeAspect="1"/>
          </p:cNvPicPr>
          <p:nvPr/>
        </p:nvPicPr>
        <p:blipFill>
          <a:blip r:embed="rId7"/>
          <a:stretch>
            <a:fillRect/>
          </a:stretch>
        </p:blipFill>
        <p:spPr>
          <a:xfrm>
            <a:off x="0" y="6781800"/>
            <a:ext cx="12192000" cy="76200"/>
          </a:xfrm>
          <a:prstGeom prst="rect">
            <a:avLst/>
          </a:prstGeom>
        </p:spPr>
      </p:pic>
      <p:pic>
        <p:nvPicPr>
          <p:cNvPr id="8" name="Image 6" descr="preencoded.png"/>
          <p:cNvPicPr>
            <a:picLocks noChangeAspect="1"/>
          </p:cNvPicPr>
          <p:nvPr/>
        </p:nvPicPr>
        <p:blipFill>
          <a:blip r:embed="rId8"/>
          <a:stretch>
            <a:fillRect/>
          </a:stretch>
        </p:blipFill>
        <p:spPr>
          <a:xfrm>
            <a:off x="5334000" y="3077634"/>
            <a:ext cx="914400" cy="38100"/>
          </a:xfrm>
          <a:prstGeom prst="rect">
            <a:avLst/>
          </a:prstGeom>
        </p:spPr>
      </p:pic>
      <p:pic>
        <p:nvPicPr>
          <p:cNvPr id="9" name="Image 7" descr="preencoded.png"/>
          <p:cNvPicPr>
            <a:picLocks noChangeAspect="1"/>
          </p:cNvPicPr>
          <p:nvPr/>
        </p:nvPicPr>
        <p:blipFill>
          <a:blip r:embed="rId9"/>
          <a:stretch>
            <a:fillRect/>
          </a:stretch>
        </p:blipFill>
        <p:spPr>
          <a:xfrm>
            <a:off x="3657600" y="3420534"/>
            <a:ext cx="609600" cy="609600"/>
          </a:xfrm>
          <a:prstGeom prst="rect">
            <a:avLst/>
          </a:prstGeom>
        </p:spPr>
      </p:pic>
      <p:pic>
        <p:nvPicPr>
          <p:cNvPr id="10" name="Image 8" descr="preencoded.png"/>
          <p:cNvPicPr>
            <a:picLocks noChangeAspect="1"/>
          </p:cNvPicPr>
          <p:nvPr/>
        </p:nvPicPr>
        <p:blipFill>
          <a:blip r:embed="rId10"/>
          <a:stretch>
            <a:fillRect/>
          </a:stretch>
        </p:blipFill>
        <p:spPr>
          <a:xfrm>
            <a:off x="4419600" y="3706284"/>
            <a:ext cx="914400" cy="38100"/>
          </a:xfrm>
          <a:prstGeom prst="rect">
            <a:avLst/>
          </a:prstGeom>
        </p:spPr>
      </p:pic>
      <p:pic>
        <p:nvPicPr>
          <p:cNvPr id="11" name="Image 9" descr="preencoded.png"/>
          <p:cNvPicPr>
            <a:picLocks noChangeAspect="1"/>
          </p:cNvPicPr>
          <p:nvPr/>
        </p:nvPicPr>
        <p:blipFill>
          <a:blip r:embed="rId11"/>
          <a:stretch>
            <a:fillRect/>
          </a:stretch>
        </p:blipFill>
        <p:spPr>
          <a:xfrm>
            <a:off x="5486400" y="3420534"/>
            <a:ext cx="609600" cy="609600"/>
          </a:xfrm>
          <a:prstGeom prst="rect">
            <a:avLst/>
          </a:prstGeom>
        </p:spPr>
      </p:pic>
      <p:pic>
        <p:nvPicPr>
          <p:cNvPr id="12" name="Image 10" descr="preencoded.png"/>
          <p:cNvPicPr>
            <a:picLocks noChangeAspect="1"/>
          </p:cNvPicPr>
          <p:nvPr/>
        </p:nvPicPr>
        <p:blipFill>
          <a:blip r:embed="rId12"/>
          <a:stretch>
            <a:fillRect/>
          </a:stretch>
        </p:blipFill>
        <p:spPr>
          <a:xfrm>
            <a:off x="6248400" y="3706284"/>
            <a:ext cx="914400" cy="38100"/>
          </a:xfrm>
          <a:prstGeom prst="rect">
            <a:avLst/>
          </a:prstGeom>
        </p:spPr>
      </p:pic>
      <p:pic>
        <p:nvPicPr>
          <p:cNvPr id="13" name="Image 11" descr="preencoded.png"/>
          <p:cNvPicPr>
            <a:picLocks noChangeAspect="1"/>
          </p:cNvPicPr>
          <p:nvPr/>
        </p:nvPicPr>
        <p:blipFill>
          <a:blip r:embed="rId13"/>
          <a:stretch>
            <a:fillRect/>
          </a:stretch>
        </p:blipFill>
        <p:spPr>
          <a:xfrm>
            <a:off x="7315200" y="3420534"/>
            <a:ext cx="609600" cy="609600"/>
          </a:xfrm>
          <a:prstGeom prst="rect">
            <a:avLst/>
          </a:prstGeom>
        </p:spPr>
      </p:pic>
      <p:pic>
        <p:nvPicPr>
          <p:cNvPr id="19" name="Picture 18">
            <a:extLst>
              <a:ext uri="{FF2B5EF4-FFF2-40B4-BE49-F238E27FC236}">
                <a16:creationId xmlns:a16="http://schemas.microsoft.com/office/drawing/2014/main" id="{5F15CAAB-0247-4503-ADA2-1DC14D4D3B49}"/>
              </a:ext>
            </a:extLst>
          </p:cNvPr>
          <p:cNvPicPr>
            <a:picLocks noChangeAspect="1"/>
          </p:cNvPicPr>
          <p:nvPr/>
        </p:nvPicPr>
        <p:blipFill>
          <a:blip r:embed="rId14"/>
          <a:stretch>
            <a:fillRect/>
          </a:stretch>
        </p:blipFill>
        <p:spPr>
          <a:xfrm>
            <a:off x="10391814" y="6413762"/>
            <a:ext cx="1800186" cy="368038"/>
          </a:xfrm>
          <a:prstGeom prst="rect">
            <a:avLst/>
          </a:prstGeom>
        </p:spPr>
      </p:pic>
      <p:sp>
        <p:nvSpPr>
          <p:cNvPr id="18" name="Text 1">
            <a:extLst>
              <a:ext uri="{FF2B5EF4-FFF2-40B4-BE49-F238E27FC236}">
                <a16:creationId xmlns:a16="http://schemas.microsoft.com/office/drawing/2014/main" id="{F9CFB606-4FD5-4330-B5F4-0346D96CE69E}"/>
              </a:ext>
            </a:extLst>
          </p:cNvPr>
          <p:cNvSpPr/>
          <p:nvPr/>
        </p:nvSpPr>
        <p:spPr>
          <a:xfrm>
            <a:off x="2452707" y="2003427"/>
            <a:ext cx="7315200" cy="609600"/>
          </a:xfrm>
          <a:prstGeom prst="rect">
            <a:avLst/>
          </a:prstGeom>
          <a:noFill/>
          <a:ln/>
        </p:spPr>
        <p:txBody>
          <a:bodyPr wrap="square" lIns="0" tIns="0" rIns="0" bIns="0" rtlCol="0" anchor="t"/>
          <a:lstStyle/>
          <a:p>
            <a:pPr algn="ctr">
              <a:lnSpc>
                <a:spcPts val="2925"/>
              </a:lnSpc>
            </a:pPr>
            <a:r>
              <a:rPr lang="en-US" sz="2400">
                <a:solidFill>
                  <a:srgbClr val="374151"/>
                </a:solidFill>
                <a:latin typeface="ui-sans-serif" pitchFamily="34" charset="0"/>
                <a:ea typeface="ui-sans-serif" pitchFamily="34" charset="-122"/>
                <a:cs typeface="ui-sans-serif" pitchFamily="34" charset="-120"/>
              </a:rPr>
              <a:t>Integration sample Shoppe e-Commerce with ERP By </a:t>
            </a:r>
            <a:r>
              <a:rPr lang="en-US" sz="2400" err="1">
                <a:solidFill>
                  <a:srgbClr val="374151"/>
                </a:solidFill>
                <a:latin typeface="ui-sans-serif" pitchFamily="34" charset="0"/>
                <a:ea typeface="ui-sans-serif" pitchFamily="34" charset="-122"/>
                <a:cs typeface="ui-sans-serif" pitchFamily="34" charset="-120"/>
              </a:rPr>
              <a:t>Infinyscloud</a:t>
            </a:r>
            <a:endParaRPr lang="en-US" sz="2400">
              <a:solidFill>
                <a:srgbClr val="374151"/>
              </a:solidFill>
              <a:latin typeface="ui-sans-serif" pitchFamily="34" charset="0"/>
              <a:ea typeface="ui-sans-serif" pitchFamily="34" charset="-122"/>
              <a:cs typeface="ui-sans-serif" pitchFamily="34" charset="-120"/>
            </a:endParaRPr>
          </a:p>
        </p:txBody>
      </p:sp>
    </p:spTree>
    <p:extLst>
      <p:ext uri="{BB962C8B-B14F-4D97-AF65-F5344CB8AC3E}">
        <p14:creationId xmlns:p14="http://schemas.microsoft.com/office/powerpoint/2010/main" val="11701193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09CCEDAE39A1F4E859FD59E95396E4C" ma:contentTypeVersion="10" ma:contentTypeDescription="Create a new document." ma:contentTypeScope="" ma:versionID="1fdfbafbaa4812760ca4463ff308c1fe">
  <xsd:schema xmlns:xsd="http://www.w3.org/2001/XMLSchema" xmlns:xs="http://www.w3.org/2001/XMLSchema" xmlns:p="http://schemas.microsoft.com/office/2006/metadata/properties" xmlns:ns2="3e45c570-fa50-419e-a2ed-dcc2298cc9f3" xmlns:ns3="871195f5-a206-4abd-a844-2ad66e382a1e" targetNamespace="http://schemas.microsoft.com/office/2006/metadata/properties" ma:root="true" ma:fieldsID="f260f0dfbbb5c7181ad0328f39d9d3ad" ns2:_="" ns3:_="">
    <xsd:import namespace="3e45c570-fa50-419e-a2ed-dcc2298cc9f3"/>
    <xsd:import namespace="871195f5-a206-4abd-a844-2ad66e382a1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45c570-fa50-419e-a2ed-dcc2298cc9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2283837-efec-426b-8a01-fa4a96a5e22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1195f5-a206-4abd-a844-2ad66e382a1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ada9a52-2d37-4e20-afe7-a344c6b24b8d}" ma:internalName="TaxCatchAll" ma:showField="CatchAllData" ma:web="871195f5-a206-4abd-a844-2ad66e382a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e45c570-fa50-419e-a2ed-dcc2298cc9f3">
      <Terms xmlns="http://schemas.microsoft.com/office/infopath/2007/PartnerControls"/>
    </lcf76f155ced4ddcb4097134ff3c332f>
    <TaxCatchAll xmlns="871195f5-a206-4abd-a844-2ad66e382a1e" xsi:nil="true"/>
  </documentManagement>
</p:properties>
</file>

<file path=customXml/itemProps1.xml><?xml version="1.0" encoding="utf-8"?>
<ds:datastoreItem xmlns:ds="http://schemas.openxmlformats.org/officeDocument/2006/customXml" ds:itemID="{BA10C7F8-7CE5-4174-8E3A-B6EE7A4E4F0D}">
  <ds:schemaRefs>
    <ds:schemaRef ds:uri="http://schemas.microsoft.com/sharepoint/v3/contenttype/forms"/>
  </ds:schemaRefs>
</ds:datastoreItem>
</file>

<file path=customXml/itemProps2.xml><?xml version="1.0" encoding="utf-8"?>
<ds:datastoreItem xmlns:ds="http://schemas.openxmlformats.org/officeDocument/2006/customXml" ds:itemID="{84A41875-65C0-4273-96F7-7AFDA9DF4E6E}">
  <ds:schemaRefs>
    <ds:schemaRef ds:uri="3e45c570-fa50-419e-a2ed-dcc2298cc9f3"/>
    <ds:schemaRef ds:uri="871195f5-a206-4abd-a844-2ad66e382a1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0E691D4-75E2-46DB-98A9-694E0B65CCF2}">
  <ds:schemaRefs>
    <ds:schemaRef ds:uri="3e45c570-fa50-419e-a2ed-dcc2298cc9f3"/>
    <ds:schemaRef ds:uri="871195f5-a206-4abd-a844-2ad66e382a1e"/>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26</Slides>
  <Notes>26</Notes>
  <HiddenSlides>0</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revision>1</cp:revision>
  <dcterms:created xsi:type="dcterms:W3CDTF">2025-10-16T15:44:57Z</dcterms:created>
  <dcterms:modified xsi:type="dcterms:W3CDTF">2025-10-17T06:21:22Z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0x010100A09CCEDAE39A1F4E859FD59E95396E4C</vt:lpwstr>
  </property>
  <property fmtid="{D5CDD505-2E9C-101B-9397-08002B2CF9AE}" pid="3" name="MediaServiceImageTags">
    <vt:lpwstr/>
  </property>
</Properties>
</file>